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3" r:id="rId15"/>
    <p:sldId id="269" r:id="rId16"/>
    <p:sldId id="270" r:id="rId17"/>
    <p:sldId id="271" r:id="rId18"/>
    <p:sldId id="272" r:id="rId19"/>
    <p:sldId id="274" r:id="rId20"/>
    <p:sldId id="275" r:id="rId21"/>
    <p:sldId id="276" r:id="rId22"/>
    <p:sldId id="278" r:id="rId23"/>
    <p:sldId id="279" r:id="rId24"/>
  </p:sldIdLst>
  <p:sldSz cx="9144000" cy="5143500" type="screen16x9"/>
  <p:notesSz cx="6858000" cy="9144000"/>
  <p:embeddedFontLst>
    <p:embeddedFont>
      <p:font typeface="Nanum Gothic" panose="020B0600000101010101" charset="-127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69E582-2BFA-4B59-A691-2CDFEB09828E}">
  <a:tblStyle styleId="{5369E582-2BFA-4B59-A691-2CDFEB09828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CC1227D7-5667-4DCA-8D48-7CB17EFD37D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39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46508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1837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35628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62555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64836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1943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180eb82d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g5180eb82d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1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11708" y="11973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3200" b="1">
                <a:latin typeface="Arial"/>
                <a:ea typeface="Arial"/>
                <a:cs typeface="Arial"/>
                <a:sym typeface="Arial"/>
              </a:rPr>
              <a:t>와인 추천 시스템</a:t>
            </a:r>
            <a:r>
              <a:rPr lang="ko-KR" sz="3200" b="1" baseline="-250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3200" b="1">
                <a:latin typeface="Arial"/>
                <a:ea typeface="Arial"/>
                <a:cs typeface="Arial"/>
                <a:sym typeface="Arial"/>
              </a:rPr>
              <a:t>구축</a:t>
            </a:r>
            <a:r>
              <a:rPr lang="ko-KR" sz="3200">
                <a:latin typeface="Arial"/>
                <a:ea typeface="Arial"/>
                <a:cs typeface="Arial"/>
                <a:sym typeface="Arial"/>
              </a:rPr>
              <a:t>을 통한 매출 증대 방안</a:t>
            </a: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300"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ko-KR" sz="2300" b="1">
                <a:latin typeface="Arial"/>
                <a:ea typeface="Arial"/>
                <a:cs typeface="Arial"/>
                <a:sym typeface="Arial"/>
              </a:rPr>
              <a:t>와인 선택속성 데이터 분석</a:t>
            </a:r>
            <a:r>
              <a:rPr lang="ko-KR" sz="2300">
                <a:latin typeface="Arial"/>
                <a:ea typeface="Arial"/>
                <a:cs typeface="Arial"/>
                <a:sym typeface="Arial"/>
              </a:rPr>
              <a:t>을 기반으로-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11700" y="333810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b="1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13.5°</a:t>
            </a:r>
            <a:endParaRPr b="1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100">
                <a:latin typeface="Arial"/>
                <a:ea typeface="Arial"/>
                <a:cs typeface="Arial"/>
                <a:sym typeface="Arial"/>
              </a:rPr>
              <a:t>김원배 연선경 오가영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100">
                <a:latin typeface="Arial"/>
                <a:ea typeface="Arial"/>
                <a:cs typeface="Arial"/>
                <a:sym typeface="Arial"/>
              </a:rPr>
              <a:t>이준영 이재윤 최우혁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0" y="225095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조사 인자</a:t>
            </a:r>
            <a:endParaRPr sz="14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1" name="Google Shape;181;p23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3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83" name="Google Shape;183;p23"/>
          <p:cNvGraphicFramePr/>
          <p:nvPr/>
        </p:nvGraphicFramePr>
        <p:xfrm>
          <a:off x="464456" y="546903"/>
          <a:ext cx="8258625" cy="4144975"/>
        </p:xfrm>
        <a:graphic>
          <a:graphicData uri="http://schemas.openxmlformats.org/drawingml/2006/table">
            <a:tbl>
              <a:tblPr firstRow="1" bandRow="1">
                <a:noFill/>
                <a:tableStyleId>{5369E582-2BFA-4B59-A691-2CDFEB09828E}</a:tableStyleId>
              </a:tblPr>
              <a:tblGrid>
                <a:gridCol w="106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5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34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9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34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6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DB</a:t>
                      </a:r>
                      <a:endParaRPr/>
                    </a:p>
                  </a:txBody>
                  <a:tcPr marL="60750" marR="60750" marT="30375" marB="303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항목명</a:t>
                      </a:r>
                      <a:endParaRPr sz="1100" u="none" strike="noStrike" cap="none"/>
                    </a:p>
                  </a:txBody>
                  <a:tcPr marL="60750" marR="60750" marT="30375" marB="303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의미</a:t>
                      </a:r>
                      <a:endParaRPr sz="1100" u="none" strike="noStrike" cap="none"/>
                    </a:p>
                  </a:txBody>
                  <a:tcPr marL="60750" marR="60750" marT="30375" marB="303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속성</a:t>
                      </a:r>
                      <a:endParaRPr sz="1100" u="none" strike="noStrike" cap="none"/>
                    </a:p>
                  </a:txBody>
                  <a:tcPr marL="60750" marR="60750" marT="30375" marB="303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특이사항</a:t>
                      </a:r>
                      <a:endParaRPr sz="1100" u="none" strike="noStrike" cap="none"/>
                    </a:p>
                  </a:txBody>
                  <a:tcPr marL="60750" marR="60750" marT="30375" marB="303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400">
                <a:tc row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Sales</a:t>
                      </a:r>
                      <a:endParaRPr sz="16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0750" marR="60750" marT="30375" marB="30375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Seq</a:t>
                      </a:r>
                      <a:endParaRPr sz="1100" u="none" strike="noStrike" cap="none"/>
                    </a:p>
                  </a:txBody>
                  <a:tcPr marL="60750" marR="60750" marT="30375" marB="30375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선호 조사 대상의 인덱스</a:t>
                      </a:r>
                      <a:endParaRPr sz="1100" u="none" strike="noStrike" cap="none"/>
                    </a:p>
                  </a:txBody>
                  <a:tcPr marL="60750" marR="60750" marT="30375" marB="30375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ID</a:t>
                      </a:r>
                      <a:endParaRPr sz="1100" u="none" strike="noStrike" cap="none"/>
                    </a:p>
                  </a:txBody>
                  <a:tcPr marL="60750" marR="60750" marT="30375" marB="30375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결측치 존재</a:t>
                      </a:r>
                      <a:endParaRPr sz="1100" u="none" strike="noStrike" cap="none"/>
                    </a:p>
                  </a:txBody>
                  <a:tcPr marL="60750" marR="60750" marT="30375" marB="30375" anchor="ctr">
                    <a:solidFill>
                      <a:srgbClr val="FEE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3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Gender</a:t>
                      </a:r>
                      <a:endParaRPr sz="1100" u="none" strike="noStrike" cap="none"/>
                    </a:p>
                  </a:txBody>
                  <a:tcPr marL="60750" marR="60750" marT="30375" marB="30375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선호 조사 대상의 성별</a:t>
                      </a:r>
                      <a:endParaRPr sz="1100" u="none" strike="noStrike" cap="none"/>
                    </a:p>
                  </a:txBody>
                  <a:tcPr marL="60750" marR="60750" marT="30375" marB="30375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범주형 (M, F)</a:t>
                      </a:r>
                      <a:endParaRPr sz="1100" u="none" strike="noStrike" cap="none"/>
                    </a:p>
                  </a:txBody>
                  <a:tcPr marL="60750" marR="60750" marT="30375" marB="30375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결측치 존재</a:t>
                      </a:r>
                      <a:endParaRPr sz="1100" u="none" strike="noStrike" cap="none"/>
                    </a:p>
                  </a:txBody>
                  <a:tcPr marL="60750" marR="60750" marT="30375" marB="30375" anchor="ctr">
                    <a:solidFill>
                      <a:srgbClr val="FEE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3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Age</a:t>
                      </a:r>
                      <a:endParaRPr/>
                    </a:p>
                  </a:txBody>
                  <a:tcPr marL="60750" marR="60750" marT="30375" marB="30375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선호 조사 대상의 연령대(20대, 30대 등)</a:t>
                      </a:r>
                      <a:endParaRPr sz="1100" u="none" strike="noStrike" cap="none"/>
                    </a:p>
                  </a:txBody>
                  <a:tcPr marL="60750" marR="60750" marT="30375" marB="30375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범주형</a:t>
                      </a:r>
                      <a:endParaRPr sz="1100" u="none" strike="noStrike" cap="none"/>
                    </a:p>
                  </a:txBody>
                  <a:tcPr marL="60750" marR="60750" marT="30375" marB="30375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60750" marR="60750" marT="30375" marB="30375" anchor="ctr">
                    <a:solidFill>
                      <a:srgbClr val="FEE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3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Job</a:t>
                      </a:r>
                      <a:endParaRPr sz="1100" u="none" strike="noStrike" cap="none"/>
                    </a:p>
                  </a:txBody>
                  <a:tcPr marL="60750" marR="60750" marT="30375" marB="30375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선호 조사 대상의 직업(학생, 임시직 등)</a:t>
                      </a:r>
                      <a:endParaRPr sz="1100" u="none" strike="noStrike" cap="none"/>
                    </a:p>
                  </a:txBody>
                  <a:tcPr marL="60750" marR="60750" marT="30375" marB="30375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범주형</a:t>
                      </a:r>
                      <a:endParaRPr sz="1100" u="none" strike="noStrike" cap="none"/>
                    </a:p>
                  </a:txBody>
                  <a:tcPr marL="60750" marR="60750" marT="30375" marB="30375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60750" marR="60750" marT="30375" marB="30375" anchor="ctr">
                    <a:solidFill>
                      <a:srgbClr val="FEE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64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Marital</a:t>
                      </a:r>
                      <a:endParaRPr sz="1100" u="none" strike="noStrike" cap="none"/>
                    </a:p>
                  </a:txBody>
                  <a:tcPr marL="60750" marR="60750" marT="30375" marB="30375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고객의 결혼 상태</a:t>
                      </a:r>
                      <a:endParaRPr sz="1100" u="none" strike="noStrike" cap="none"/>
                    </a:p>
                  </a:txBody>
                  <a:tcPr marL="60750" marR="60750" marT="30375" marB="30375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범주형</a:t>
                      </a:r>
                      <a:endParaRPr sz="1100" u="none" strike="noStrike" cap="none"/>
                    </a:p>
                  </a:txBody>
                  <a:tcPr marL="60750" marR="60750" marT="30375" marB="30375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결측치 존재</a:t>
                      </a:r>
                      <a:endParaRPr sz="1100" u="none" strike="noStrike" cap="none"/>
                    </a:p>
                  </a:txBody>
                  <a:tcPr marL="60750" marR="60750" marT="30375" marB="30375" anchor="ctr">
                    <a:solidFill>
                      <a:srgbClr val="FEE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3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Province</a:t>
                      </a:r>
                      <a:endParaRPr sz="1100" u="none" strike="noStrike" cap="none"/>
                    </a:p>
                  </a:txBody>
                  <a:tcPr marL="60750" marR="60750" marT="30375" marB="30375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고객의 주소 (광역시도 각 6개) </a:t>
                      </a:r>
                      <a:endParaRPr sz="1100" u="none" strike="noStrike" cap="none"/>
                    </a:p>
                  </a:txBody>
                  <a:tcPr marL="60750" marR="60750" marT="30375" marB="30375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범주형</a:t>
                      </a:r>
                      <a:endParaRPr sz="1100" u="none" strike="noStrike" cap="none"/>
                    </a:p>
                  </a:txBody>
                  <a:tcPr marL="60750" marR="60750" marT="30375" marB="30375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전국 시, 도 X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결측치 존재</a:t>
                      </a:r>
                      <a:endParaRPr sz="1100" u="none" strike="noStrike" cap="none"/>
                    </a:p>
                  </a:txBody>
                  <a:tcPr marL="60750" marR="60750" marT="30375" marB="30375" anchor="ctr">
                    <a:solidFill>
                      <a:srgbClr val="FEE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64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City</a:t>
                      </a:r>
                      <a:endParaRPr sz="1100" u="none" strike="noStrike" cap="none"/>
                    </a:p>
                  </a:txBody>
                  <a:tcPr marL="60750" marR="60750" marT="30375" marB="30375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고객의 주소 (5개 시구)</a:t>
                      </a:r>
                      <a:endParaRPr sz="1100" u="none" strike="noStrike" cap="none"/>
                    </a:p>
                  </a:txBody>
                  <a:tcPr marL="60750" marR="60750" marT="30375" marB="30375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범주형</a:t>
                      </a:r>
                      <a:endParaRPr sz="1100" u="none" strike="noStrike" cap="none"/>
                    </a:p>
                  </a:txBody>
                  <a:tcPr marL="60750" marR="60750" marT="30375" marB="30375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60750" marR="60750" marT="30375" marB="30375" anchor="ctr">
                    <a:solidFill>
                      <a:srgbClr val="FEE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53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Choice1</a:t>
                      </a:r>
                      <a:endParaRPr sz="1100" u="none" strike="noStrike" cap="none"/>
                    </a:p>
                  </a:txBody>
                  <a:tcPr marL="60750" marR="60750" marT="30375" marB="30375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첫 번째로 선택한 포도주 (8개 집단)</a:t>
                      </a:r>
                      <a:endParaRPr sz="1100" u="none" strike="noStrike" cap="none"/>
                    </a:p>
                  </a:txBody>
                  <a:tcPr marL="60750" marR="60750" marT="30375" marB="30375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범주형</a:t>
                      </a:r>
                      <a:endParaRPr sz="1100" u="none" strike="noStrike" cap="none"/>
                    </a:p>
                  </a:txBody>
                  <a:tcPr marL="60750" marR="60750" marT="30375" marB="30375" anchor="ctr">
                    <a:solidFill>
                      <a:srgbClr val="FEED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60750" marR="60750" marT="30375" marB="30375" anchor="ctr">
                    <a:solidFill>
                      <a:srgbClr val="FEE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53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Side</a:t>
                      </a:r>
                      <a:endParaRPr sz="16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0750" marR="60750" marT="30375" marB="30375" anchor="ctr"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Side</a:t>
                      </a:r>
                      <a:endParaRPr sz="1100" u="none" strike="noStrike" cap="none"/>
                    </a:p>
                  </a:txBody>
                  <a:tcPr marL="60750" marR="60750" marT="30375" marB="30375" anchor="ctr"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시음회에 임의로 제공된 하나의 안주 (치즈 8개 집단)</a:t>
                      </a:r>
                      <a:endParaRPr sz="1100" u="none" strike="noStrike" cap="none"/>
                    </a:p>
                  </a:txBody>
                  <a:tcPr marL="60750" marR="60750" marT="30375" marB="30375" anchor="ctr"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범주형</a:t>
                      </a:r>
                      <a:endParaRPr sz="1100" u="none" strike="noStrike" cap="none"/>
                    </a:p>
                  </a:txBody>
                  <a:tcPr marL="60750" marR="60750" marT="30375" marB="30375" anchor="ctr"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결측치 존재</a:t>
                      </a:r>
                      <a:endParaRPr sz="1100" u="none" strike="noStrike" cap="none"/>
                    </a:p>
                  </a:txBody>
                  <a:tcPr marL="60750" marR="60750" marT="30375" marB="30375" anchor="ctr">
                    <a:solidFill>
                      <a:srgbClr val="D2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075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Choice2</a:t>
                      </a:r>
                      <a:endParaRPr sz="1100" u="none" strike="noStrike" cap="none"/>
                    </a:p>
                  </a:txBody>
                  <a:tcPr marL="60750" marR="60750" marT="30375" marB="30375" anchor="ctr"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안주가 주어졌을 때 선택한 안주를 먹고 선택한 포도주 (8개 집단)</a:t>
                      </a:r>
                      <a:endParaRPr sz="1100" u="none" strike="noStrike" cap="none"/>
                    </a:p>
                  </a:txBody>
                  <a:tcPr marL="60750" marR="60750" marT="30375" marB="30375" anchor="ctr"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범주형</a:t>
                      </a:r>
                      <a:endParaRPr sz="1100" u="none" strike="noStrike" cap="none"/>
                    </a:p>
                  </a:txBody>
                  <a:tcPr marL="60750" marR="60750" marT="30375" marB="30375" anchor="ctr"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60750" marR="60750" marT="30375" marB="30375" anchor="ctr">
                    <a:solidFill>
                      <a:srgbClr val="D2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8" name="Google Shape;188;p24"/>
          <p:cNvGraphicFramePr/>
          <p:nvPr/>
        </p:nvGraphicFramePr>
        <p:xfrm>
          <a:off x="354083" y="641620"/>
          <a:ext cx="8287650" cy="3533825"/>
        </p:xfrm>
        <a:graphic>
          <a:graphicData uri="http://schemas.openxmlformats.org/drawingml/2006/table">
            <a:tbl>
              <a:tblPr firstRow="1" bandRow="1">
                <a:noFill/>
                <a:tableStyleId>{5369E582-2BFA-4B59-A691-2CDFEB09828E}</a:tableStyleId>
              </a:tblPr>
              <a:tblGrid>
                <a:gridCol w="163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2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2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3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DB</a:t>
                      </a:r>
                      <a:endParaRPr sz="1200" u="none" strike="noStrike" cap="none"/>
                    </a:p>
                  </a:txBody>
                  <a:tcPr marL="60125" marR="60125" marT="30050" marB="3005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항목명</a:t>
                      </a:r>
                      <a:endParaRPr sz="1200" u="none" strike="noStrike" cap="none"/>
                    </a:p>
                  </a:txBody>
                  <a:tcPr marL="60125" marR="60125" marT="30050" marB="3005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의미</a:t>
                      </a:r>
                      <a:endParaRPr sz="1200" u="none" strike="noStrike" cap="none"/>
                    </a:p>
                  </a:txBody>
                  <a:tcPr marL="60125" marR="60125" marT="30050" marB="3005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속성</a:t>
                      </a:r>
                      <a:endParaRPr sz="1200" u="none" strike="noStrike" cap="none"/>
                    </a:p>
                  </a:txBody>
                  <a:tcPr marL="60125" marR="60125" marT="30050" marB="3005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특이사항</a:t>
                      </a:r>
                      <a:endParaRPr sz="1200" u="none" strike="noStrike" cap="none"/>
                    </a:p>
                  </a:txBody>
                  <a:tcPr marL="60125" marR="60125" marT="30050" marB="3005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25">
                <a:tc rowSpan="1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Wine Quality</a:t>
                      </a:r>
                      <a:endParaRPr sz="16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0125" marR="60125" marT="30050" marB="3005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Fixed Acidity</a:t>
                      </a: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고정 산도</a:t>
                      </a: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연속형</a:t>
                      </a: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Volatile Acidity</a:t>
                      </a: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휘발성 산도</a:t>
                      </a: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연속형</a:t>
                      </a: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Citric Acid</a:t>
                      </a: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구연산</a:t>
                      </a: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/>
                        <a:t>연속형</a:t>
                      </a: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Residual Sugar</a:t>
                      </a: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잔류 설탕</a:t>
                      </a: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/>
                        <a:t>연속형</a:t>
                      </a: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Chlorides</a:t>
                      </a: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염화나트륨</a:t>
                      </a: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연속형</a:t>
                      </a: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8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Free Sulfur Dioxide</a:t>
                      </a: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자유 이산화황</a:t>
                      </a: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연속형</a:t>
                      </a: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58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Total Sulfur Dioxide</a:t>
                      </a: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총 이산화황</a:t>
                      </a: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연속형</a:t>
                      </a: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3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Density</a:t>
                      </a: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밀도</a:t>
                      </a: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연속형</a:t>
                      </a: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3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pH</a:t>
                      </a: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산성도</a:t>
                      </a: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연속형</a:t>
                      </a: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3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Sulphates</a:t>
                      </a: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칼슘 황산염</a:t>
                      </a: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연속형</a:t>
                      </a: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3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Alcohol</a:t>
                      </a: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알코올 도수</a:t>
                      </a: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연속형</a:t>
                      </a: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3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Quality</a:t>
                      </a: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퀄리티 (1~8)</a:t>
                      </a: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범주형</a:t>
                      </a: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측정값 3 ~ 8</a:t>
                      </a: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89" name="Google Shape;189;p24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조사 인자</a:t>
            </a:r>
            <a:endParaRPr sz="14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0" name="Google Shape;190;p24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4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6" name="Google Shape;196;p25"/>
          <p:cNvGraphicFramePr/>
          <p:nvPr/>
        </p:nvGraphicFramePr>
        <p:xfrm>
          <a:off x="493486" y="609093"/>
          <a:ext cx="8113500" cy="3686030"/>
        </p:xfrm>
        <a:graphic>
          <a:graphicData uri="http://schemas.openxmlformats.org/drawingml/2006/table">
            <a:tbl>
              <a:tblPr firstRow="1" bandRow="1">
                <a:noFill/>
                <a:tableStyleId>{5369E582-2BFA-4B59-A691-2CDFEB09828E}</a:tableStyleId>
              </a:tblPr>
              <a:tblGrid>
                <a:gridCol w="1153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5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8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43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3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DB</a:t>
                      </a:r>
                      <a:endParaRPr sz="1200" u="none" strike="noStrike" cap="none"/>
                    </a:p>
                  </a:txBody>
                  <a:tcPr marL="60125" marR="60125" marT="30050" marB="3005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항목명</a:t>
                      </a:r>
                      <a:endParaRPr sz="1200" u="none" strike="noStrike" cap="none"/>
                    </a:p>
                  </a:txBody>
                  <a:tcPr marL="60125" marR="60125" marT="30050" marB="3005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의미</a:t>
                      </a:r>
                      <a:endParaRPr sz="1200" u="none" strike="noStrike" cap="none"/>
                    </a:p>
                  </a:txBody>
                  <a:tcPr marL="60125" marR="60125" marT="30050" marB="3005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속성</a:t>
                      </a:r>
                      <a:endParaRPr sz="1200" u="none" strike="noStrike" cap="none"/>
                    </a:p>
                  </a:txBody>
                  <a:tcPr marL="60125" marR="60125" marT="30050" marB="3005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특이사항</a:t>
                      </a:r>
                      <a:endParaRPr sz="1200" u="none" strike="noStrike" cap="none"/>
                    </a:p>
                  </a:txBody>
                  <a:tcPr marL="60125" marR="60125" marT="30050" marB="3005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25">
                <a:tc row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Sales</a:t>
                      </a:r>
                      <a:endParaRPr sz="16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0125" marR="60125" marT="30050" marB="30050" anchor="ctr"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Job</a:t>
                      </a: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직업 (13 집단)</a:t>
                      </a: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범주형</a:t>
                      </a: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E6B8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Date</a:t>
                      </a: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구매 날짜</a:t>
                      </a: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범주형 (날짜)</a:t>
                      </a: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5~10월까지 일 단위</a:t>
                      </a: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E6B8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Gender</a:t>
                      </a: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구매자 성별 (남성, 여성)</a:t>
                      </a: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범주형</a:t>
                      </a: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E6B8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Age</a:t>
                      </a: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/>
                        <a:t>구매자 연령대 (20대 등)</a:t>
                      </a:r>
                      <a:endParaRPr sz="1200" u="none" strike="noStrike" cap="none" dirty="0"/>
                    </a:p>
                  </a:txBody>
                  <a:tcPr marL="60125" marR="60125" marT="30050" marB="30050" anchor="ctr"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범주형</a:t>
                      </a: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E6B8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Marital</a:t>
                      </a: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/>
                        <a:t>구매자 결혼 여부</a:t>
                      </a:r>
                      <a:endParaRPr sz="1200" u="none" strike="noStrike" cap="none" dirty="0"/>
                    </a:p>
                  </a:txBody>
                  <a:tcPr marL="60125" marR="60125" marT="30050" marB="30050" anchor="ctr"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E6B8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8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/>
                        <a:t>Province</a:t>
                      </a:r>
                      <a:endParaRPr sz="1200" b="0" u="none" strike="noStrike" cap="none"/>
                    </a:p>
                  </a:txBody>
                  <a:tcPr marL="60125" marR="60125" marT="30050" marB="30050" anchor="ctr"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 dirty="0"/>
                        <a:t>고객의 주소 (광역시도 각 6개) </a:t>
                      </a:r>
                      <a:endParaRPr sz="1100" u="none" strike="noStrike" cap="none" dirty="0"/>
                    </a:p>
                  </a:txBody>
                  <a:tcPr marL="60750" marR="60750" marT="30375" marB="30375" anchor="ctr"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범주형</a:t>
                      </a:r>
                      <a:endParaRPr sz="1100" u="none" strike="noStrike" cap="none"/>
                    </a:p>
                  </a:txBody>
                  <a:tcPr marL="60750" marR="60750" marT="30375" marB="30375" anchor="ctr"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전국 시, 도 X</a:t>
                      </a:r>
                      <a:endParaRPr sz="1100" u="none" strike="noStrike" cap="none"/>
                    </a:p>
                  </a:txBody>
                  <a:tcPr marL="60750" marR="60750" marT="30375" marB="30375" anchor="ctr">
                    <a:solidFill>
                      <a:srgbClr val="E6B8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58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/>
                        <a:t>City</a:t>
                      </a:r>
                      <a:endParaRPr sz="1200" b="0" u="none" strike="noStrike" cap="none"/>
                    </a:p>
                  </a:txBody>
                  <a:tcPr marL="60125" marR="60125" marT="30050" marB="30050" anchor="ctr"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 dirty="0"/>
                        <a:t>고객의 주소 (5개 시구)</a:t>
                      </a:r>
                      <a:endParaRPr sz="1100" u="none" strike="noStrike" cap="none" dirty="0"/>
                    </a:p>
                  </a:txBody>
                  <a:tcPr marL="60750" marR="60750" marT="30375" marB="30375" anchor="ctr"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범주형</a:t>
                      </a:r>
                      <a:endParaRPr sz="1100" u="none" strike="noStrike" cap="none"/>
                    </a:p>
                  </a:txBody>
                  <a:tcPr marL="60750" marR="60750" marT="30375" marB="30375" anchor="ctr"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60750" marR="60750" marT="30375" marB="30375" anchor="ctr">
                    <a:solidFill>
                      <a:srgbClr val="E6B8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3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/>
                        <a:t>Purchase</a:t>
                      </a:r>
                      <a:endParaRPr sz="1200" b="0" u="none" strike="noStrike" cap="none"/>
                    </a:p>
                  </a:txBody>
                  <a:tcPr marL="60125" marR="60125" marT="30050" marB="30050" anchor="ctr"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고객의 구매 목록</a:t>
                      </a: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범주형</a:t>
                      </a: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E6B8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3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/>
                        <a:t>Amount</a:t>
                      </a:r>
                      <a:endParaRPr sz="1200" b="0" u="none" strike="noStrike" cap="none"/>
                    </a:p>
                  </a:txBody>
                  <a:tcPr marL="60125" marR="60125" marT="30050" marB="30050" anchor="ctr"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고객의 구매 와인 총 가격</a:t>
                      </a: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/>
                        <a:t>연속형</a:t>
                      </a: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/>
                    </a:p>
                  </a:txBody>
                  <a:tcPr marL="60125" marR="60125" marT="30050" marB="30050" anchor="ctr">
                    <a:solidFill>
                      <a:srgbClr val="E6B8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382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Frequency</a:t>
                      </a:r>
                      <a:endParaRPr sz="16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0750" marR="60750" marT="30375" marB="30375" anchor="ctr">
                    <a:solidFill>
                      <a:srgbClr val="E3E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Prefer</a:t>
                      </a:r>
                      <a:endParaRPr sz="1100" u="none" strike="noStrike" cap="none"/>
                    </a:p>
                  </a:txBody>
                  <a:tcPr marL="60750" marR="60750" marT="30375" marB="30375" anchor="ctr">
                    <a:solidFill>
                      <a:srgbClr val="E3E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와인 선택 시 주요 결정사항</a:t>
                      </a:r>
                      <a:endParaRPr sz="11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(2개 집단)</a:t>
                      </a:r>
                      <a:endParaRPr sz="1100" u="none" strike="noStrike" cap="none"/>
                    </a:p>
                  </a:txBody>
                  <a:tcPr marL="60750" marR="60750" marT="30375" marB="30375" anchor="ctr">
                    <a:solidFill>
                      <a:srgbClr val="E3E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범주형</a:t>
                      </a:r>
                      <a:endParaRPr sz="1100" u="none" strike="noStrike" cap="none"/>
                    </a:p>
                  </a:txBody>
                  <a:tcPr marL="60750" marR="60750" marT="30375" marB="30375" anchor="ctr">
                    <a:solidFill>
                      <a:srgbClr val="E3E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60750" marR="60750" marT="30375" marB="30375" anchor="ctr">
                    <a:solidFill>
                      <a:srgbClr val="E3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3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Frequency</a:t>
                      </a:r>
                      <a:endParaRPr sz="1100" u="none" strike="noStrike" cap="none"/>
                    </a:p>
                  </a:txBody>
                  <a:tcPr marL="60750" marR="60750" marT="30375" marB="30375" anchor="ctr">
                    <a:solidFill>
                      <a:srgbClr val="E3E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음주 횟수 (0~7회)</a:t>
                      </a:r>
                      <a:endParaRPr sz="1100" u="none" strike="noStrike" cap="none"/>
                    </a:p>
                  </a:txBody>
                  <a:tcPr marL="60750" marR="60750" marT="30375" marB="30375" anchor="ctr">
                    <a:solidFill>
                      <a:srgbClr val="E3E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범주형</a:t>
                      </a:r>
                      <a:endParaRPr sz="1100" u="none" strike="noStrike" cap="none"/>
                    </a:p>
                  </a:txBody>
                  <a:tcPr marL="60750" marR="60750" marT="30375" marB="30375" anchor="ctr">
                    <a:solidFill>
                      <a:srgbClr val="E3E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60750" marR="60750" marT="30375" marB="30375" anchor="ctr">
                    <a:solidFill>
                      <a:srgbClr val="E3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3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WineFrequency</a:t>
                      </a:r>
                      <a:endParaRPr sz="1100" u="none" strike="noStrike" cap="none"/>
                    </a:p>
                  </a:txBody>
                  <a:tcPr marL="60750" marR="60750" marT="30375" marB="30375" anchor="ctr">
                    <a:solidFill>
                      <a:srgbClr val="E3E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 dirty="0"/>
                        <a:t>와인 음주 횟수 (0~5회)</a:t>
                      </a:r>
                      <a:endParaRPr sz="1100" u="none" strike="noStrike" cap="none" dirty="0"/>
                    </a:p>
                  </a:txBody>
                  <a:tcPr marL="60750" marR="60750" marT="30375" marB="30375" anchor="ctr">
                    <a:solidFill>
                      <a:srgbClr val="E3E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범주형</a:t>
                      </a:r>
                      <a:endParaRPr sz="1100" u="none" strike="noStrike" cap="none"/>
                    </a:p>
                  </a:txBody>
                  <a:tcPr marL="60750" marR="60750" marT="30375" marB="30375" anchor="ctr">
                    <a:solidFill>
                      <a:srgbClr val="E3E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 dirty="0"/>
                    </a:p>
                  </a:txBody>
                  <a:tcPr marL="60750" marR="60750" marT="30375" marB="30375" anchor="ctr">
                    <a:solidFill>
                      <a:srgbClr val="E3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97" name="Google Shape;197;p25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조사 인자</a:t>
            </a:r>
            <a:endParaRPr sz="14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8" name="Google Shape;198;p25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5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결측치, 이상치 정제 계획</a:t>
            </a:r>
            <a:endParaRPr sz="14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5" name="Google Shape;205;p26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6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07" name="Google Shape;207;p26"/>
          <p:cNvGraphicFramePr/>
          <p:nvPr/>
        </p:nvGraphicFramePr>
        <p:xfrm>
          <a:off x="756608" y="949139"/>
          <a:ext cx="7780625" cy="3484480"/>
        </p:xfrm>
        <a:graphic>
          <a:graphicData uri="http://schemas.openxmlformats.org/drawingml/2006/table">
            <a:tbl>
              <a:tblPr>
                <a:noFill/>
                <a:tableStyleId>{5369E582-2BFA-4B59-A691-2CDFEB09828E}</a:tableStyleId>
              </a:tblPr>
              <a:tblGrid>
                <a:gridCol w="887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0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1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9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항목명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결측치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이상치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확인결과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정제 방안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seq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17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결측치 : 값 누락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298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●"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Seq 결측치는 index값으로 대체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gender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UNKNOW : 6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결측치 : 값 누락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이상치 : 응답 거부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298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●"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남녀 분포 비율로 대체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marR="0" lvl="0" indent="-298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●"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(4:6 비율로 랜덤 대체)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1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age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미상 : 7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이상치 : 응답 거부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298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●"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‘미상’이 7개는 무시할 정도</a:t>
                      </a:r>
                      <a:r>
                        <a:rPr lang="ko-KR" sz="1100"/>
                        <a:t>로</a:t>
                      </a: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판단되어 제거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marR="0" lvl="0" indent="-298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●"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직업별 예상 나이로 대체</a:t>
                      </a:r>
                      <a:b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(20대 교수,의사는 드뭄)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1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job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미상 : 5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이상치 : 응답 거부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298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●"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‘미상’이 5개는 무시할 정도</a:t>
                      </a:r>
                      <a:r>
                        <a:rPr lang="ko-KR" sz="1100"/>
                        <a:t>로</a:t>
                      </a: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판단되어 제거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marR="0" lvl="0" indent="-298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●"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분포비율로 대체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3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marital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30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UNKNOW : 13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결측치 : 값 누락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이상치 : 응답 거부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298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●"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결혼, 비결혼 비율로 대체</a:t>
                      </a:r>
                      <a:b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(7:3 비율로 랜덤 대체)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7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province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26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결측치 : 값 누락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298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●"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결측치를 city의 부모 카테고리로 대체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9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city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9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choice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08" name="Google Shape;208;p26"/>
          <p:cNvSpPr txBox="1"/>
          <p:nvPr/>
        </p:nvSpPr>
        <p:spPr>
          <a:xfrm>
            <a:off x="875625" y="352600"/>
            <a:ext cx="7542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 err="1" smtClean="0">
                <a:latin typeface="Nanum Gothic"/>
                <a:ea typeface="Nanum Gothic"/>
                <a:cs typeface="Nanum Gothic"/>
                <a:sym typeface="Nanum Gothic"/>
              </a:rPr>
              <a:t>Wine_Data_Preference</a:t>
            </a:r>
            <a:r>
              <a:rPr lang="ko-KR" sz="1600" b="1" dirty="0" smtClean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sz="800" b="1" dirty="0">
                <a:latin typeface="Nanum Gothic"/>
                <a:ea typeface="Nanum Gothic"/>
                <a:cs typeface="Nanum Gothic"/>
                <a:sym typeface="Nanum Gothic"/>
              </a:rPr>
              <a:t>(10,000 데이터)</a:t>
            </a:r>
            <a:endParaRPr sz="8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결측치, 이상치 정제 계획</a:t>
            </a:r>
            <a:endParaRPr sz="14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5" name="Google Shape;205;p26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6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07" name="Google Shape;207;p26"/>
          <p:cNvGraphicFramePr/>
          <p:nvPr>
            <p:extLst>
              <p:ext uri="{D42A27DB-BD31-4B8C-83A1-F6EECF244321}">
                <p14:modId xmlns:p14="http://schemas.microsoft.com/office/powerpoint/2010/main" val="3185828028"/>
              </p:ext>
            </p:extLst>
          </p:nvPr>
        </p:nvGraphicFramePr>
        <p:xfrm>
          <a:off x="756608" y="782200"/>
          <a:ext cx="7780625" cy="3787961"/>
        </p:xfrm>
        <a:graphic>
          <a:graphicData uri="http://schemas.openxmlformats.org/drawingml/2006/table">
            <a:tbl>
              <a:tblPr>
                <a:noFill/>
                <a:tableStyleId>{5369E582-2BFA-4B59-A691-2CDFEB09828E}</a:tableStyleId>
              </a:tblPr>
              <a:tblGrid>
                <a:gridCol w="887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0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1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9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항목명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결측치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이상치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확인결과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정제 방안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date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298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●"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4406230"/>
                  </a:ext>
                </a:extLst>
              </a:tr>
              <a:tr h="429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gender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u="none" strike="noStrike" cap="none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UNKNOW : </a:t>
                      </a:r>
                      <a:r>
                        <a:rPr lang="ko-KR" sz="1100" u="none" strike="noStrike" cap="none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r>
                        <a:rPr lang="en-US" altLang="ko-KR" sz="1100" u="none" strike="noStrike" cap="none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이상치 </a:t>
                      </a:r>
                      <a:r>
                        <a:rPr lang="ko-KR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: 응답 거부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298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●"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남녀 분포 비율로 대체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marR="0" lvl="0" indent="-298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●"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(4:6 비율로 랜덤 대체)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1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age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미상 : </a:t>
                      </a:r>
                      <a:r>
                        <a:rPr lang="en-US" altLang="ko-KR" sz="1100" u="none" strike="noStrike" cap="none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116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이상치 : 응답 거부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298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●"/>
                      </a:pPr>
                      <a:r>
                        <a:rPr lang="ko-KR" altLang="en-US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전체 분포 비율로 대체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marR="0" lvl="0" indent="-298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●"/>
                      </a:pPr>
                      <a:r>
                        <a:rPr lang="ko-KR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직업별 예상 나이로 대체</a:t>
                      </a:r>
                      <a:br>
                        <a:rPr lang="ko-KR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ko-KR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(20대 </a:t>
                      </a:r>
                      <a:r>
                        <a:rPr lang="ko-KR" sz="11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교수,의사는</a:t>
                      </a:r>
                      <a:r>
                        <a:rPr lang="ko-KR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sz="11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드뭄</a:t>
                      </a:r>
                      <a:r>
                        <a:rPr lang="ko-KR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1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job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미상 : </a:t>
                      </a:r>
                      <a:r>
                        <a:rPr lang="en-US" altLang="ko-KR" sz="1100" u="none" strike="noStrike" cap="none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93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이상치 : 응답 거부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298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●"/>
                      </a:pPr>
                      <a:r>
                        <a:rPr lang="en-US" altLang="ko-KR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‘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기타</a:t>
                      </a:r>
                      <a:r>
                        <a:rPr lang="en-US" altLang="ko-KR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’ 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군집 신설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3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marital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u="none" strike="noStrike" cap="none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UNKNOW : </a:t>
                      </a:r>
                      <a:r>
                        <a:rPr lang="ko-KR" sz="1100" u="none" strike="noStrike" cap="none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13</a:t>
                      </a:r>
                      <a:r>
                        <a:rPr lang="en-US" altLang="ko-KR" sz="1100" u="none" strike="noStrike" cap="none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결측치 : 값 누락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이상치 : 응답 거부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298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●"/>
                      </a:pPr>
                      <a:r>
                        <a:rPr lang="ko-KR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결혼, </a:t>
                      </a:r>
                      <a:r>
                        <a:rPr lang="ko-KR" sz="11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비결혼</a:t>
                      </a:r>
                      <a:r>
                        <a:rPr lang="ko-KR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비율로 대체</a:t>
                      </a:r>
                      <a:br>
                        <a:rPr lang="ko-KR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ko-KR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(7:3 비율로 랜덤 대체)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8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province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u="none" strike="noStrike" cap="none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587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9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city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9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purchase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6318054"/>
                  </a:ext>
                </a:extLst>
              </a:tr>
              <a:tr h="309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amount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08" name="Google Shape;208;p26"/>
          <p:cNvSpPr txBox="1"/>
          <p:nvPr/>
        </p:nvSpPr>
        <p:spPr>
          <a:xfrm>
            <a:off x="875625" y="352600"/>
            <a:ext cx="7542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 err="1" smtClean="0">
                <a:latin typeface="Nanum Gothic"/>
                <a:ea typeface="Nanum Gothic"/>
                <a:cs typeface="Nanum Gothic"/>
                <a:sym typeface="Nanum Gothic"/>
              </a:rPr>
              <a:t>Wine</a:t>
            </a:r>
            <a:r>
              <a:rPr lang="ko-KR" sz="1600" b="1" dirty="0" smtClean="0">
                <a:latin typeface="Nanum Gothic"/>
                <a:ea typeface="Nanum Gothic"/>
                <a:cs typeface="Nanum Gothic"/>
                <a:sym typeface="Nanum Gothic"/>
              </a:rPr>
              <a:t>_</a:t>
            </a:r>
            <a:r>
              <a:rPr lang="en-US" altLang="ko-KR" sz="1600" b="1" dirty="0" smtClean="0">
                <a:latin typeface="Nanum Gothic"/>
                <a:ea typeface="Nanum Gothic"/>
                <a:cs typeface="Nanum Gothic"/>
                <a:sym typeface="Nanum Gothic"/>
              </a:rPr>
              <a:t>Sales</a:t>
            </a:r>
            <a:r>
              <a:rPr lang="ko-KR" sz="1600" b="1" dirty="0" smtClean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sz="800" b="1" dirty="0" smtClean="0"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lang="en-US" altLang="ko-KR" sz="800" b="1" dirty="0" smtClean="0">
                <a:latin typeface="Nanum Gothic"/>
                <a:ea typeface="Nanum Gothic"/>
                <a:cs typeface="Nanum Gothic"/>
                <a:sym typeface="Nanum Gothic"/>
              </a:rPr>
              <a:t>139</a:t>
            </a:r>
            <a:r>
              <a:rPr lang="ko-KR" sz="800" b="1" dirty="0" smtClean="0">
                <a:latin typeface="Nanum Gothic"/>
                <a:ea typeface="Nanum Gothic"/>
                <a:cs typeface="Nanum Gothic"/>
                <a:sym typeface="Nanum Gothic"/>
              </a:rPr>
              <a:t>,</a:t>
            </a:r>
            <a:r>
              <a:rPr lang="en-US" altLang="ko-KR" sz="800" b="1" dirty="0" smtClean="0">
                <a:latin typeface="Nanum Gothic"/>
                <a:ea typeface="Nanum Gothic"/>
                <a:cs typeface="Nanum Gothic"/>
                <a:sym typeface="Nanum Gothic"/>
              </a:rPr>
              <a:t>332</a:t>
            </a:r>
            <a:r>
              <a:rPr lang="ko-KR" sz="800" b="1" dirty="0" smtClean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sz="800" b="1" dirty="0">
                <a:latin typeface="Nanum Gothic"/>
                <a:ea typeface="Nanum Gothic"/>
                <a:cs typeface="Nanum Gothic"/>
                <a:sym typeface="Nanum Gothic"/>
              </a:rPr>
              <a:t>데이터)</a:t>
            </a:r>
            <a:endParaRPr sz="8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78716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결측치, 이상치 정제 계획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5" name="Google Shape;215;p27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7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7"/>
          <p:cNvSpPr txBox="1"/>
          <p:nvPr/>
        </p:nvSpPr>
        <p:spPr>
          <a:xfrm>
            <a:off x="1818848" y="4560327"/>
            <a:ext cx="538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MAX와</a:t>
            </a:r>
            <a:r>
              <a:rPr lang="ko-KR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3Q 값의 차이가 일정 수준을 넘는 데이터를 </a:t>
            </a:r>
            <a:r>
              <a:rPr lang="ko-KR" sz="1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이상치로</a:t>
            </a:r>
            <a:r>
              <a:rPr lang="ko-KR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b="1" dirty="0" smtClean="0"/>
              <a:t>의심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7"/>
          <p:cNvSpPr txBox="1"/>
          <p:nvPr/>
        </p:nvSpPr>
        <p:spPr>
          <a:xfrm>
            <a:off x="875625" y="486398"/>
            <a:ext cx="7542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Nanum Gothic"/>
                <a:ea typeface="Nanum Gothic"/>
                <a:cs typeface="Nanum Gothic"/>
                <a:sym typeface="Nanum Gothic"/>
              </a:rPr>
              <a:t>Wine_Quality_Red/White </a:t>
            </a:r>
            <a:r>
              <a:rPr lang="ko-KR" sz="800" b="1">
                <a:latin typeface="Nanum Gothic"/>
                <a:ea typeface="Nanum Gothic"/>
                <a:cs typeface="Nanum Gothic"/>
                <a:sym typeface="Nanum Gothic"/>
              </a:rPr>
              <a:t>(1599개 데이터)</a:t>
            </a:r>
            <a:endParaRPr sz="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8" name="Google Shape;213;p27"/>
          <p:cNvGraphicFramePr/>
          <p:nvPr>
            <p:extLst>
              <p:ext uri="{D42A27DB-BD31-4B8C-83A1-F6EECF244321}">
                <p14:modId xmlns:p14="http://schemas.microsoft.com/office/powerpoint/2010/main" val="1683572754"/>
              </p:ext>
            </p:extLst>
          </p:nvPr>
        </p:nvGraphicFramePr>
        <p:xfrm>
          <a:off x="304228" y="1245662"/>
          <a:ext cx="8571257" cy="2726156"/>
        </p:xfrm>
        <a:graphic>
          <a:graphicData uri="http://schemas.openxmlformats.org/drawingml/2006/table">
            <a:tbl>
              <a:tblPr>
                <a:noFill/>
                <a:tableStyleId>{5369E582-2BFA-4B59-A691-2CDFEB09828E}</a:tableStyleId>
              </a:tblPr>
              <a:tblGrid>
                <a:gridCol w="971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04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12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18342">
                  <a:extLst>
                    <a:ext uri="{9D8B030D-6E8A-4147-A177-3AD203B41FA5}">
                      <a16:colId xmlns:a16="http://schemas.microsoft.com/office/drawing/2014/main" val="506935546"/>
                    </a:ext>
                  </a:extLst>
                </a:gridCol>
              </a:tblGrid>
              <a:tr h="1888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i="0" u="none" strike="noStrike" cap="non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항목명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5350" marR="5350" marT="5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i="0" u="none" strike="noStrike" cap="none" dirty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정제 </a:t>
                      </a:r>
                      <a:r>
                        <a:rPr lang="ko-KR" altLang="en-US" sz="1100" b="1" i="0" u="none" strike="noStrike" cap="none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결과</a:t>
                      </a: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5350" marR="5350" marT="535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결측치</a:t>
                      </a: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5350" marR="5350" marT="535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i="0" u="none" strike="noStrike" cap="non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이상치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5350" marR="5350" marT="535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4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fixed</a:t>
                      </a:r>
                      <a:r>
                        <a:rPr lang="ko-KR" sz="1200" b="1" u="none" strike="noStrike" cap="none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ko-KR" sz="1200" b="1" u="none" strike="noStrike" cap="none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acidity</a:t>
                      </a:r>
                      <a:endParaRPr sz="1200" b="1" i="0" u="none" strike="noStrike" cap="none" dirty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5350" marR="5350" marT="5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aseline="0" dirty="0" smtClean="0">
                          <a:sym typeface="Nanum Gothic"/>
                        </a:rPr>
                        <a:t> pH</a:t>
                      </a:r>
                      <a:r>
                        <a:rPr lang="ko-KR" altLang="en-US" sz="1100" baseline="0" dirty="0" smtClean="0">
                          <a:sym typeface="Nanum Gothic"/>
                        </a:rPr>
                        <a:t>와 </a:t>
                      </a:r>
                      <a:r>
                        <a:rPr lang="en-US" altLang="ko-KR" sz="1100" baseline="0" dirty="0" smtClean="0">
                          <a:sym typeface="Nanum Gothic"/>
                        </a:rPr>
                        <a:t>fixed acidity</a:t>
                      </a:r>
                      <a:r>
                        <a:rPr lang="ko-KR" altLang="en-US" sz="1100" baseline="0" dirty="0" smtClean="0">
                          <a:sym typeface="Nanum Gothic"/>
                        </a:rPr>
                        <a:t> 사이의 선형적 관계 없는 데이터 제거 완료</a:t>
                      </a:r>
                      <a:endParaRPr sz="1100" dirty="0">
                        <a:sym typeface="Nanum Gothic"/>
                      </a:endParaRPr>
                    </a:p>
                  </a:txBody>
                  <a:tcPr marL="5350" marR="5350" marT="535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100" i="0" u="none" strike="noStrike" cap="none" dirty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sz="1100" i="0" u="none" strike="noStrike" cap="none" dirty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5350" marR="5350" marT="535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smtClean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sz="1100" u="none" strike="noStrike" cap="none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5350" marR="5350" marT="535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4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pH</a:t>
                      </a:r>
                      <a:endParaRPr sz="1200" b="1" i="0" u="none" strike="noStrike" cap="none" dirty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5350" marR="5350" marT="5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i="0" u="none" strike="noStrike" cap="none" dirty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5350" marR="5350" marT="535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100" i="0" u="none" strike="noStrike" cap="none" dirty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sz="1100" i="0" u="none" strike="noStrike" cap="none" dirty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5350" marR="5350" marT="535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smtClean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sz="1100" u="none" strike="noStrike" cap="none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5350" marR="5350" marT="535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332150"/>
                  </a:ext>
                </a:extLst>
              </a:tr>
              <a:tr h="55947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residual</a:t>
                      </a:r>
                      <a:r>
                        <a:rPr lang="ko-KR" sz="1200" b="1" u="none" strike="noStrike" cap="none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ko-KR" sz="1200" b="1" u="none" strike="noStrike" cap="none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sugar</a:t>
                      </a:r>
                      <a:endParaRPr sz="1200" b="1" i="0" u="none" strike="noStrike" cap="none" dirty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5350" marR="5350" marT="5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i="0" u="none" strike="noStrike" cap="none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Mean,</a:t>
                      </a:r>
                      <a:r>
                        <a:rPr lang="en-US" sz="1100" i="0" u="none" strike="noStrike" cap="none" baseline="0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Median, 1Q, 3Q</a:t>
                      </a:r>
                      <a:r>
                        <a:rPr lang="ko-KR" altLang="en-US" sz="1100" i="0" u="none" strike="noStrike" cap="none" baseline="0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에 벗어나는 데이터 제거 완료</a:t>
                      </a:r>
                      <a:endParaRPr sz="1100" i="0" u="none" strike="noStrike" cap="none" dirty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5350" marR="5350" marT="535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100" i="0" u="none" strike="noStrike" cap="none" dirty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sz="1100" i="0" u="none" strike="noStrike" cap="none" dirty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5350" marR="5350" marT="535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smtClean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sz="1100" u="none" strike="noStrike" cap="none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5350" marR="5350" marT="535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06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chlorides</a:t>
                      </a:r>
                      <a:endParaRPr sz="1200" b="1" i="0" u="none" strike="noStrike" cap="none" dirty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5350" marR="5350" marT="5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i="0" u="none" strike="noStrike" cap="none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Mean,</a:t>
                      </a:r>
                      <a:r>
                        <a:rPr lang="ko-KR" altLang="en-US" sz="1100" i="0" u="none" strike="noStrike" cap="none" baseline="0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altLang="ko-KR" sz="1100" i="0" u="none" strike="noStrike" cap="none" baseline="0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Median, 1Q, 3Q</a:t>
                      </a:r>
                      <a:r>
                        <a:rPr lang="ko-KR" altLang="en-US" sz="1100" i="0" u="none" strike="noStrike" cap="none" baseline="0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에 벗어나는 데이터 제거 완료</a:t>
                      </a:r>
                      <a:endParaRPr lang="ko-KR" altLang="en-US" sz="1100" i="0" u="none" strike="noStrike" cap="none" dirty="0" smtClean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5350" marR="5350" marT="535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100" i="0" u="none" strike="noStrike" cap="none" dirty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sz="1100" i="0" u="none" strike="noStrike" cap="none" dirty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5350" marR="5350" marT="535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smtClean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sz="1100" u="none" strike="noStrike" cap="none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5350" marR="5350" marT="535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37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total</a:t>
                      </a:r>
                      <a:r>
                        <a:rPr lang="ko-KR" sz="1200" b="1" u="none" strike="noStrike" cap="none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ko-KR" sz="1200" b="1" u="none" strike="noStrike" cap="none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sulfur</a:t>
                      </a:r>
                      <a:r>
                        <a:rPr lang="ko-KR" sz="1200" b="1" u="none" strike="noStrike" cap="none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ko-KR" sz="1200" b="1" u="none" strike="noStrike" cap="none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dioxide</a:t>
                      </a:r>
                      <a:endParaRPr sz="1200" b="1" i="0" u="none" strike="noStrike" cap="none" dirty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5350" marR="5350" marT="5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i="0" u="none" strike="noStrike" cap="none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Mean,</a:t>
                      </a:r>
                      <a:r>
                        <a:rPr lang="ko-KR" altLang="en-US" sz="1100" i="0" u="none" strike="noStrike" cap="none" baseline="0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altLang="ko-KR" sz="1100" i="0" u="none" strike="noStrike" cap="none" baseline="0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Median, 1Q, 3Q</a:t>
                      </a:r>
                      <a:r>
                        <a:rPr lang="ko-KR" altLang="en-US" sz="1100" i="0" u="none" strike="noStrike" cap="none" baseline="0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에 벗어나는 데이터 제거 완료</a:t>
                      </a:r>
                      <a:endParaRPr lang="ko-KR" altLang="en-US" sz="1100" i="0" u="none" strike="noStrike" cap="none" dirty="0" smtClean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5350" marR="5350" marT="535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100" i="0" u="none" strike="noStrike" cap="none" dirty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sz="1100" i="0" u="none" strike="noStrike" cap="none" dirty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5350" marR="5350" marT="535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smtClean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sz="1100" u="none" strike="noStrike" cap="none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5350" marR="5350" marT="535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428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density</a:t>
                      </a:r>
                      <a:endParaRPr sz="1200" b="1" i="0" u="none" strike="noStrike" cap="none" dirty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5350" marR="5350" marT="5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 smtClean="0">
                          <a:sym typeface="Nanum Gothic"/>
                        </a:rPr>
                        <a:t>Density</a:t>
                      </a:r>
                      <a:r>
                        <a:rPr lang="ko-KR" altLang="en-US" sz="1100" dirty="0" smtClean="0">
                          <a:sym typeface="Nanum Gothic"/>
                        </a:rPr>
                        <a:t>와 </a:t>
                      </a:r>
                      <a:r>
                        <a:rPr lang="en-US" altLang="ko-KR" sz="1100" dirty="0" smtClean="0">
                          <a:sym typeface="Nanum Gothic"/>
                        </a:rPr>
                        <a:t>alcohol </a:t>
                      </a:r>
                      <a:r>
                        <a:rPr lang="ko-KR" altLang="en-US" sz="1100" dirty="0" smtClean="0">
                          <a:sym typeface="Nanum Gothic"/>
                        </a:rPr>
                        <a:t>사이의 선형적</a:t>
                      </a:r>
                      <a:r>
                        <a:rPr lang="en-US" altLang="ko-KR" sz="1100" dirty="0" smtClean="0">
                          <a:sym typeface="Nanum Gothic"/>
                        </a:rPr>
                        <a:t>(</a:t>
                      </a:r>
                      <a:r>
                        <a:rPr lang="ko-KR" altLang="en-US" sz="1100" dirty="0" smtClean="0">
                          <a:sym typeface="Nanum Gothic"/>
                        </a:rPr>
                        <a:t>반비례</a:t>
                      </a:r>
                      <a:r>
                        <a:rPr lang="en-US" altLang="ko-KR" sz="1100" dirty="0" smtClean="0">
                          <a:sym typeface="Nanum Gothic"/>
                        </a:rPr>
                        <a:t>)</a:t>
                      </a:r>
                      <a:r>
                        <a:rPr lang="en-US" altLang="ko-KR" sz="1100" baseline="0" dirty="0" smtClean="0">
                          <a:sym typeface="Nanum Gothic"/>
                        </a:rPr>
                        <a:t> </a:t>
                      </a:r>
                      <a:r>
                        <a:rPr lang="ko-KR" altLang="en-US" sz="1100" baseline="0" dirty="0" smtClean="0">
                          <a:sym typeface="Nanum Gothic"/>
                        </a:rPr>
                        <a:t>관계 없는 데이터 제거 완료</a:t>
                      </a:r>
                      <a:endParaRPr sz="1100" dirty="0">
                        <a:sym typeface="Nanum Gothic"/>
                      </a:endParaRPr>
                    </a:p>
                  </a:txBody>
                  <a:tcPr marL="5350" marR="5350" marT="535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100" i="0" u="none" strike="noStrike" cap="none" dirty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sz="1100" i="0" u="none" strike="noStrike" cap="none" dirty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5350" marR="5350" marT="535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smtClean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sz="1100" u="none" strike="noStrike" cap="none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5350" marR="5350" marT="535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428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alcohol</a:t>
                      </a:r>
                      <a:endParaRPr sz="1200" b="1" i="0" u="none" strike="noStrike" cap="none" dirty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5350" marR="5350" marT="5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i="0" u="none" strike="noStrike" cap="none" dirty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5350" marR="5350" marT="535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100" i="0" u="none" strike="noStrike" cap="none" dirty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sz="1100" i="0" u="none" strike="noStrike" cap="none" dirty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5350" marR="5350" marT="535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smtClean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sz="1100" u="none" strike="noStrike" cap="none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5350" marR="5350" marT="535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결측치, 이상치 정제 계획</a:t>
            </a:r>
            <a:endParaRPr sz="140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4" name="Google Shape;224;p28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5" name="Google Shape;225;p28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26" name="Google Shape;22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025" y="791348"/>
            <a:ext cx="4402575" cy="2984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62707" y="791349"/>
            <a:ext cx="4105258" cy="298493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8"/>
          <p:cNvSpPr txBox="1"/>
          <p:nvPr/>
        </p:nvSpPr>
        <p:spPr>
          <a:xfrm>
            <a:off x="1295561" y="3916000"/>
            <a:ext cx="2353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i="0" u="none" strike="noStrike" cap="none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Standard </a:t>
            </a:r>
            <a:r>
              <a:rPr lang="ko-KR" sz="1400" i="0" u="none" strike="noStrike" cap="none" dirty="0" err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Scale</a:t>
            </a:r>
            <a:r>
              <a:rPr lang="ko-KR" sz="1400" i="0" u="none" strike="noStrike" cap="none" dirty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데이터</a:t>
            </a:r>
            <a:endParaRPr sz="1400" i="0" u="none" strike="noStrike" cap="none" dirty="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9" name="Google Shape;229;p28"/>
          <p:cNvSpPr txBox="1"/>
          <p:nvPr/>
        </p:nvSpPr>
        <p:spPr>
          <a:xfrm>
            <a:off x="5841636" y="3916000"/>
            <a:ext cx="214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MinMax Scale 데이터</a:t>
            </a:r>
            <a:endParaRPr sz="140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0" name="Google Shape;230;p28"/>
          <p:cNvSpPr txBox="1"/>
          <p:nvPr/>
        </p:nvSpPr>
        <p:spPr>
          <a:xfrm>
            <a:off x="3650100" y="450577"/>
            <a:ext cx="1736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이상치 의심 배경</a:t>
            </a:r>
            <a:endParaRPr sz="1600" b="1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1" name="Google Shape;23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3450" y="1918975"/>
            <a:ext cx="240200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3450" y="1722300"/>
            <a:ext cx="240200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3450" y="2378475"/>
            <a:ext cx="240200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3450" y="3034650"/>
            <a:ext cx="240200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80950" y="1918975"/>
            <a:ext cx="240200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80950" y="1722300"/>
            <a:ext cx="240200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80950" y="2378475"/>
            <a:ext cx="240200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80950" y="3034650"/>
            <a:ext cx="240200" cy="24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8"/>
          <p:cNvSpPr txBox="1"/>
          <p:nvPr/>
        </p:nvSpPr>
        <p:spPr>
          <a:xfrm>
            <a:off x="712800" y="4388175"/>
            <a:ext cx="77184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>
                <a:latin typeface="Nanum Gothic"/>
                <a:ea typeface="Nanum Gothic"/>
                <a:cs typeface="Nanum Gothic"/>
                <a:sym typeface="Nanum Gothic"/>
              </a:rPr>
              <a:t>residual</a:t>
            </a:r>
            <a:r>
              <a:rPr lang="ko-KR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dirty="0" err="1">
                <a:latin typeface="Nanum Gothic"/>
                <a:ea typeface="Nanum Gothic"/>
                <a:cs typeface="Nanum Gothic"/>
                <a:sym typeface="Nanum Gothic"/>
              </a:rPr>
              <a:t>sugar</a:t>
            </a:r>
            <a:r>
              <a:rPr lang="ko-KR" dirty="0">
                <a:latin typeface="Nanum Gothic"/>
                <a:ea typeface="Nanum Gothic"/>
                <a:cs typeface="Nanum Gothic"/>
                <a:sym typeface="Nanum Gothic"/>
              </a:rPr>
              <a:t>: [..., 8.8, 8.9, 9.0, </a:t>
            </a:r>
            <a:r>
              <a:rPr lang="ko-KR" b="1" dirty="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10.7</a:t>
            </a:r>
            <a:r>
              <a:rPr lang="ko-KR" dirty="0"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b="1" dirty="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11.0</a:t>
            </a:r>
            <a:r>
              <a:rPr lang="ko-KR" dirty="0"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b="1" dirty="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…</a:t>
            </a:r>
            <a:r>
              <a:rPr lang="ko-KR" dirty="0">
                <a:latin typeface="Nanum Gothic"/>
                <a:ea typeface="Nanum Gothic"/>
                <a:cs typeface="Nanum Gothic"/>
                <a:sym typeface="Nanum Gothic"/>
              </a:rPr>
              <a:t>] 과 같이 기존 데이터와 큰 갭을 보이는 데이터</a:t>
            </a:r>
            <a:endParaRPr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29"/>
          <p:cNvGraphicFramePr/>
          <p:nvPr>
            <p:extLst>
              <p:ext uri="{D42A27DB-BD31-4B8C-83A1-F6EECF244321}">
                <p14:modId xmlns:p14="http://schemas.microsoft.com/office/powerpoint/2010/main" val="1361998221"/>
              </p:ext>
            </p:extLst>
          </p:nvPr>
        </p:nvGraphicFramePr>
        <p:xfrm>
          <a:off x="430226" y="870950"/>
          <a:ext cx="8433375" cy="3667500"/>
        </p:xfrm>
        <a:graphic>
          <a:graphicData uri="http://schemas.openxmlformats.org/drawingml/2006/table">
            <a:tbl>
              <a:tblPr>
                <a:noFill/>
                <a:tableStyleId>{5369E582-2BFA-4B59-A691-2CDFEB09828E}</a:tableStyleId>
              </a:tblPr>
              <a:tblGrid>
                <a:gridCol w="1074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0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20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4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i="0" u="none" strike="noStrike" cap="non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항목명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500" marR="4500" marT="45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결측치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500" marR="4500" marT="45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i="0" u="none" strike="noStrike" cap="non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이상치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500" marR="4500" marT="45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i="0" u="none" strike="noStrike" cap="non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확인결과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500" marR="4500" marT="45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i="0" u="none" strike="noStrike" cap="non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정제 방안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500" marR="4500" marT="45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8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seq</a:t>
                      </a:r>
                      <a:endParaRPr sz="1100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500" marR="4500" marT="45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i="0" u="none" strike="noStrike" cap="none" dirty="0" smtClean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sz="1100" i="0" u="none" strike="noStrike" cap="none" dirty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500" marR="4500" marT="45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sz="1100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500" marR="4500" marT="45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값 누락</a:t>
                      </a:r>
                      <a:endParaRPr sz="1100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500" marR="4500" marT="45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841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Nanum Gothic"/>
                        <a:buChar char="•"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단순 누락, 인덱스로 대체</a:t>
                      </a:r>
                      <a:endParaRPr sz="1100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500" marR="4500" marT="45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4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prefer</a:t>
                      </a:r>
                      <a:endParaRPr sz="1100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500" marR="4500" marT="45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sz="1100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500" marR="4500" marT="45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sz="1100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500" marR="4500" marT="45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500" marR="4500" marT="450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500" marR="4500" marT="450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4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frequency</a:t>
                      </a:r>
                      <a:endParaRPr sz="1100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500" marR="4500" marT="45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i="0" u="none" strike="noStrike" cap="none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sz="1100" i="0" u="none" strike="noStrike" cap="none" dirty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500" marR="4500" marT="45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i="0" u="none" strike="noStrike" cap="none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sz="1100" i="0" u="none" strike="noStrike" cap="none" dirty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500" marR="4500" marT="45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i="0" u="none" strike="noStrike" cap="none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Frequency(</a:t>
                      </a:r>
                      <a:r>
                        <a:rPr lang="ko-KR" altLang="en-US" sz="1100" i="0" u="none" strike="noStrike" cap="none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일주일 </a:t>
                      </a:r>
                      <a:r>
                        <a:rPr lang="ko-KR" altLang="en-US" sz="1100" i="0" u="none" strike="noStrike" cap="none" baseline="0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간 </a:t>
                      </a:r>
                      <a:r>
                        <a:rPr lang="ko-KR" altLang="en-US" sz="1100" i="0" u="none" strike="noStrike" cap="none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음주 횟수</a:t>
                      </a:r>
                      <a:r>
                        <a:rPr lang="en-US" altLang="ko-KR" sz="1100" i="0" u="none" strike="noStrike" cap="none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)</a:t>
                      </a:r>
                      <a:r>
                        <a:rPr lang="ko-KR" altLang="en-US" sz="1100" i="0" u="none" strike="noStrike" cap="none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보다 </a:t>
                      </a:r>
                      <a:endParaRPr lang="en-US" altLang="ko-KR" sz="1100" i="0" u="none" strike="noStrike" cap="none" dirty="0" smtClean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i="0" u="none" strike="noStrike" cap="none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wine frequency(</a:t>
                      </a:r>
                      <a:r>
                        <a:rPr lang="ko-KR" altLang="en-US" sz="1100" i="0" u="none" strike="noStrike" cap="none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일주일 간 와인 음주 횟수</a:t>
                      </a:r>
                      <a:r>
                        <a:rPr lang="en-US" altLang="ko-KR" sz="1100" i="0" u="none" strike="noStrike" cap="none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)</a:t>
                      </a:r>
                      <a:r>
                        <a:rPr lang="ko-KR" altLang="en-US" sz="1100" i="0" u="none" strike="noStrike" cap="none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가 더 큰 숫자로 확인</a:t>
                      </a:r>
                      <a:endParaRPr lang="en-US" altLang="ko-KR" sz="1100" i="0" u="none" strike="noStrike" cap="none" dirty="0" smtClean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500" marR="4500" marT="45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i="0" u="none" strike="noStrike" cap="none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1.</a:t>
                      </a:r>
                      <a:r>
                        <a:rPr lang="ko-KR" altLang="en-US" sz="1100" i="0" u="none" strike="noStrike" cap="none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응답자가 질문을 바꿔 이해한 경우 </a:t>
                      </a:r>
                      <a:r>
                        <a:rPr lang="en-US" altLang="ko-KR" sz="1100" i="0" u="none" strike="noStrike" cap="none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</a:t>
                      </a:r>
                      <a:r>
                        <a:rPr lang="en-US" altLang="ko-KR" sz="1100" i="0" u="none" strike="noStrike" cap="none" baseline="0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frequency</a:t>
                      </a:r>
                      <a:r>
                        <a:rPr lang="ko-KR" altLang="en-US" sz="1100" i="0" u="none" strike="noStrike" cap="none" baseline="0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와 </a:t>
                      </a:r>
                      <a:r>
                        <a:rPr lang="en-US" altLang="ko-KR" sz="1100" i="0" u="none" strike="noStrike" cap="none" baseline="0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wine frequency</a:t>
                      </a:r>
                      <a:r>
                        <a:rPr lang="ko-KR" altLang="en-US" sz="1100" i="0" u="none" strike="noStrike" cap="none" baseline="0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의 응답이 바뀌었을 가능성</a:t>
                      </a:r>
                      <a:r>
                        <a:rPr lang="en-US" altLang="ko-KR" sz="1100" i="0" u="none" strike="noStrike" cap="none" baseline="0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→ </a:t>
                      </a:r>
                      <a:r>
                        <a:rPr lang="ko-KR" altLang="en-US" sz="1100" i="0" u="none" strike="noStrike" cap="none" baseline="0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두 응답 교체해 작업</a:t>
                      </a:r>
                      <a:endParaRPr lang="en-US" altLang="ko-KR" sz="1100" i="0" u="none" strike="noStrike" cap="none" dirty="0" smtClean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i="0" u="none" strike="noStrike" cap="none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2. </a:t>
                      </a:r>
                      <a:r>
                        <a:rPr lang="ko-KR" altLang="en-US" sz="1100" i="0" u="none" strike="noStrike" cap="none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조사자가 </a:t>
                      </a:r>
                      <a:r>
                        <a:rPr lang="en-US" sz="1100" i="0" u="none" strike="noStrike" cap="none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Wine frequency</a:t>
                      </a:r>
                      <a:r>
                        <a:rPr lang="ko-KR" altLang="en-US" sz="1100" i="0" u="none" strike="noStrike" cap="none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의 숫자를 잘못 기입한 경우 </a:t>
                      </a:r>
                      <a:r>
                        <a:rPr lang="en-US" altLang="ko-KR" sz="1100" i="0" u="none" strike="noStrike" cap="none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 frequency</a:t>
                      </a:r>
                      <a:r>
                        <a:rPr lang="en-US" altLang="ko-KR" sz="1100" i="0" u="none" strike="noStrike" cap="none" baseline="0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ko-KR" altLang="en-US" sz="1100" i="0" u="none" strike="noStrike" cap="none" baseline="0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수치가  </a:t>
                      </a:r>
                      <a:r>
                        <a:rPr lang="en-US" altLang="ko-KR" sz="1100" i="0" u="none" strike="noStrike" cap="none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Wine </a:t>
                      </a:r>
                      <a:r>
                        <a:rPr lang="en-US" altLang="ko-KR" sz="1100" i="0" u="none" strike="noStrike" cap="none" dirty="0" err="1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frequenc</a:t>
                      </a:r>
                      <a:r>
                        <a:rPr lang="ko-KR" altLang="en-US" sz="1100" i="0" u="none" strike="noStrike" cap="none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가 가능한 최대치이므로 그에 </a:t>
                      </a:r>
                      <a:r>
                        <a:rPr lang="ko-KR" altLang="en-US" sz="1100" i="0" u="none" strike="noStrike" cap="none" baseline="0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맞춰 수정</a:t>
                      </a:r>
                      <a:endParaRPr lang="en-US" altLang="ko-KR" sz="1100" i="0" u="none" strike="noStrike" cap="none" dirty="0" smtClean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i="0" u="none" strike="noStrike" cap="none" dirty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500" marR="4500" marT="45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4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wine frequency</a:t>
                      </a:r>
                      <a:endParaRPr sz="1100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500" marR="4500" marT="45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i="0" u="none" strike="noStrike" cap="none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sz="1100" i="0" u="none" strike="noStrike" cap="none" dirty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500" marR="4500" marT="45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i="0" u="none" strike="noStrike" cap="none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sz="1100" i="0" u="none" strike="noStrike" cap="none" dirty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500" marR="4500" marT="45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i="0" u="none" strike="noStrike" cap="none" dirty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500" marR="4500" marT="450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i="0" u="none" strike="noStrike" cap="none" dirty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500" marR="4500" marT="450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5" name="Google Shape;245;p29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결측치, 이상치 정제 계획</a:t>
            </a:r>
            <a:endParaRPr sz="14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6" name="Google Shape;246;p29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9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9"/>
          <p:cNvSpPr txBox="1"/>
          <p:nvPr/>
        </p:nvSpPr>
        <p:spPr>
          <a:xfrm>
            <a:off x="875625" y="352600"/>
            <a:ext cx="7542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Nanum Gothic"/>
                <a:ea typeface="Nanum Gothic"/>
                <a:cs typeface="Nanum Gothic"/>
                <a:sym typeface="Nanum Gothic"/>
              </a:rPr>
              <a:t>Wine_Frequency </a:t>
            </a:r>
            <a:r>
              <a:rPr lang="ko-KR" sz="800" b="1">
                <a:latin typeface="Nanum Gothic"/>
                <a:ea typeface="Nanum Gothic"/>
                <a:cs typeface="Nanum Gothic"/>
                <a:sym typeface="Nanum Gothic"/>
              </a:rPr>
              <a:t>(10,000 데이터)</a:t>
            </a:r>
            <a:endParaRPr sz="1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3" name="Google Shape;253;p30"/>
          <p:cNvGraphicFramePr/>
          <p:nvPr/>
        </p:nvGraphicFramePr>
        <p:xfrm>
          <a:off x="429999" y="1046208"/>
          <a:ext cx="8284000" cy="2429125"/>
        </p:xfrm>
        <a:graphic>
          <a:graphicData uri="http://schemas.openxmlformats.org/drawingml/2006/table">
            <a:tbl>
              <a:tblPr>
                <a:noFill/>
                <a:tableStyleId>{5369E582-2BFA-4B59-A691-2CDFEB09828E}</a:tableStyleId>
              </a:tblPr>
              <a:tblGrid>
                <a:gridCol w="77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85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0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i="0" u="none" strike="noStrike" cap="non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항목명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결측치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i="0" u="none" strike="noStrike" cap="non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이상치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i="0" u="none" strike="noStrike" cap="non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확인결과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i="0" u="none" strike="noStrike" cap="non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정제 방안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side</a:t>
                      </a:r>
                      <a:endParaRPr sz="1100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i="0" u="none" strike="noStrike" cap="non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60</a:t>
                      </a:r>
                      <a:endParaRPr sz="1100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sz="1100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치즈를 먹지 않고 응답 (알</a:t>
                      </a: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러지</a:t>
                      </a: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, 치즈 선호</a:t>
                      </a: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X</a:t>
                      </a: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등)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값 누락</a:t>
                      </a:r>
                      <a:endParaRPr sz="1100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298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Nanum Gothic"/>
                        <a:buChar char="●"/>
                      </a:pPr>
                      <a:r>
                        <a:rPr lang="ko-KR" sz="1100" i="0" u="none" strike="noStrike" cap="none" dirty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무시할 정도의 </a:t>
                      </a:r>
                      <a:r>
                        <a:rPr lang="ko-KR" sz="1100" i="0" u="none" strike="noStrike" cap="none" dirty="0" err="1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결측치</a:t>
                      </a:r>
                      <a:r>
                        <a:rPr lang="ko-KR" sz="1100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로</a:t>
                      </a:r>
                      <a:r>
                        <a:rPr lang="ko-KR" sz="1100" i="0" u="none" strike="noStrike" cap="none" dirty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판단되어 제거</a:t>
                      </a:r>
                      <a:endParaRPr sz="1100" i="0" u="none" strike="noStrike" cap="none" dirty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457200" marR="0" lvl="0" indent="-298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Nanum Gothic"/>
                        <a:buChar char="●"/>
                      </a:pPr>
                      <a:r>
                        <a:rPr lang="ko-KR" sz="1100" i="0" u="none" strike="noStrike" cap="none" dirty="0" err="1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시음회에서</a:t>
                      </a:r>
                      <a:r>
                        <a:rPr lang="ko-KR" sz="1100" i="0" u="none" strike="noStrike" cap="none" dirty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ko-KR" sz="1100" i="0" u="none" strike="noStrike" cap="none" dirty="0" err="1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랜덤하게</a:t>
                      </a:r>
                      <a:r>
                        <a:rPr lang="ko-KR" sz="1100" i="0" u="none" strike="noStrike" cap="none" dirty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치즈를 나누어 주었으므로, </a:t>
                      </a:r>
                      <a:r>
                        <a:rPr lang="ko-KR" sz="1100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기록된 </a:t>
                      </a:r>
                      <a:r>
                        <a:rPr lang="ko-KR" sz="1100" i="0" u="none" strike="noStrike" cap="none" dirty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응답 수가 가장 적은 치즈로 대체</a:t>
                      </a:r>
                      <a:endParaRPr sz="1100" i="0" u="none" strike="noStrike" cap="none" dirty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0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i="0" u="none" strike="noStrike" cap="non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choice1</a:t>
                      </a:r>
                      <a:endParaRPr sz="1100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sz="1100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sz="1100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600" marR="4600" marT="460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i="0" u="none" strike="noStrike" cap="none" dirty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600" marR="4600" marT="4600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54" name="Google Shape;254;p30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결측치, 이상치 정제 계획</a:t>
            </a:r>
            <a:endParaRPr sz="14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5" name="Google Shape;255;p30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0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0"/>
          <p:cNvSpPr txBox="1"/>
          <p:nvPr/>
        </p:nvSpPr>
        <p:spPr>
          <a:xfrm>
            <a:off x="875625" y="352600"/>
            <a:ext cx="7542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Nanum Gothic"/>
                <a:ea typeface="Nanum Gothic"/>
                <a:cs typeface="Nanum Gothic"/>
                <a:sym typeface="Nanum Gothic"/>
              </a:rPr>
              <a:t>Wine_Data_Side </a:t>
            </a:r>
            <a:r>
              <a:rPr lang="ko-KR" sz="800" b="1">
                <a:latin typeface="Nanum Gothic"/>
                <a:ea typeface="Nanum Gothic"/>
                <a:cs typeface="Nanum Gothic"/>
                <a:sym typeface="Nanum Gothic"/>
              </a:rPr>
              <a:t>(10,000 데이터)</a:t>
            </a:r>
            <a:endParaRPr sz="1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258" name="Google Shape;258;p30"/>
          <p:cNvGraphicFramePr/>
          <p:nvPr/>
        </p:nvGraphicFramePr>
        <p:xfrm>
          <a:off x="412200" y="3683563"/>
          <a:ext cx="8469450" cy="1005780"/>
        </p:xfrm>
        <a:graphic>
          <a:graphicData uri="http://schemas.openxmlformats.org/drawingml/2006/table">
            <a:tbl>
              <a:tblPr>
                <a:noFill/>
                <a:tableStyleId>{CC1227D7-5667-4DCA-8D48-7CB17EFD37D8}</a:tableStyleId>
              </a:tblPr>
              <a:tblGrid>
                <a:gridCol w="105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0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2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3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00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8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Annon 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Roquefort 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>
                          <a:solidFill>
                            <a:srgbClr val="E69138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Cheddar</a:t>
                      </a:r>
                      <a:r>
                        <a:rPr lang="ko-KR">
                          <a:solidFill>
                            <a:srgbClr val="E69138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endParaRPr>
                        <a:solidFill>
                          <a:srgbClr val="E69138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E69138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Gorgonzola 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Camembert 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Brie 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Valencay 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Ricotta 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1232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1266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b="1">
                          <a:solidFill>
                            <a:srgbClr val="E69138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1214</a:t>
                      </a:r>
                      <a:endParaRPr b="1">
                        <a:solidFill>
                          <a:srgbClr val="E69138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1232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1218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1221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1249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1308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59" name="Google Shape;259;p30"/>
          <p:cNvCxnSpPr/>
          <p:nvPr/>
        </p:nvCxnSpPr>
        <p:spPr>
          <a:xfrm>
            <a:off x="348375" y="4150375"/>
            <a:ext cx="8597100" cy="0"/>
          </a:xfrm>
          <a:prstGeom prst="straightConnector1">
            <a:avLst/>
          </a:prstGeom>
          <a:noFill/>
          <a:ln w="9525" cap="flat" cmpd="sng">
            <a:solidFill>
              <a:srgbClr val="F6B26B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dirty="0" err="1">
                <a:latin typeface="Nanum Gothic"/>
                <a:ea typeface="Nanum Gothic"/>
                <a:cs typeface="Nanum Gothic"/>
                <a:sym typeface="Nanum Gothic"/>
              </a:rPr>
              <a:t>결측치</a:t>
            </a:r>
            <a:r>
              <a:rPr lang="ko-KR" dirty="0">
                <a:latin typeface="Nanum Gothic"/>
                <a:ea typeface="Nanum Gothic"/>
                <a:cs typeface="Nanum Gothic"/>
                <a:sym typeface="Nanum Gothic"/>
              </a:rPr>
              <a:t>, 이상치 정제 </a:t>
            </a:r>
            <a:r>
              <a:rPr lang="ko-KR" altLang="en-US" dirty="0" smtClean="0">
                <a:latin typeface="Nanum Gothic"/>
                <a:ea typeface="Nanum Gothic"/>
                <a:cs typeface="Nanum Gothic"/>
                <a:sym typeface="Nanum Gothic"/>
              </a:rPr>
              <a:t>결과</a:t>
            </a:r>
            <a:endParaRPr sz="1400" b="0" i="0" u="none" strike="noStrike" cap="none" dirty="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5" name="Google Shape;205;p26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6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07" name="Google Shape;207;p26"/>
          <p:cNvGraphicFramePr/>
          <p:nvPr>
            <p:extLst>
              <p:ext uri="{D42A27DB-BD31-4B8C-83A1-F6EECF244321}">
                <p14:modId xmlns:p14="http://schemas.microsoft.com/office/powerpoint/2010/main" val="2805821638"/>
              </p:ext>
            </p:extLst>
          </p:nvPr>
        </p:nvGraphicFramePr>
        <p:xfrm>
          <a:off x="792894" y="1624318"/>
          <a:ext cx="7298822" cy="2765950"/>
        </p:xfrm>
        <a:graphic>
          <a:graphicData uri="http://schemas.openxmlformats.org/drawingml/2006/table">
            <a:tbl>
              <a:tblPr>
                <a:noFill/>
                <a:tableStyleId>{5369E582-2BFA-4B59-A691-2CDFEB09828E}</a:tableStyleId>
              </a:tblPr>
              <a:tblGrid>
                <a:gridCol w="663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62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6115">
                  <a:extLst>
                    <a:ext uri="{9D8B030D-6E8A-4147-A177-3AD203B41FA5}">
                      <a16:colId xmlns:a16="http://schemas.microsoft.com/office/drawing/2014/main" val="3477818325"/>
                    </a:ext>
                  </a:extLst>
                </a:gridCol>
                <a:gridCol w="1473201">
                  <a:extLst>
                    <a:ext uri="{9D8B030D-6E8A-4147-A177-3AD203B41FA5}">
                      <a16:colId xmlns:a16="http://schemas.microsoft.com/office/drawing/2014/main" val="104836720"/>
                    </a:ext>
                  </a:extLst>
                </a:gridCol>
              </a:tblGrid>
              <a:tr h="309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항목명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정제 </a:t>
                      </a:r>
                      <a:r>
                        <a:rPr lang="ko-KR" altLang="en-US" sz="1100" b="1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결과</a:t>
                      </a: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결측치</a:t>
                      </a: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이상치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seq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587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Seq</a:t>
                      </a:r>
                      <a:r>
                        <a:rPr lang="ko-KR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sz="1100" b="0" i="0" u="none" strike="noStrike" cap="none" dirty="0" err="1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결측치</a:t>
                      </a:r>
                      <a:r>
                        <a:rPr lang="ko-KR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sz="11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index값으로</a:t>
                      </a:r>
                      <a:r>
                        <a:rPr lang="ko-KR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대체</a:t>
                      </a:r>
                      <a:r>
                        <a:rPr lang="en-US" altLang="ko-KR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완료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gender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587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남녀 분포 비율로 </a:t>
                      </a:r>
                      <a:r>
                        <a:rPr lang="ko-KR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대체</a:t>
                      </a:r>
                      <a:r>
                        <a:rPr lang="en-US" altLang="ko-KR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완료</a:t>
                      </a:r>
                      <a:r>
                        <a:rPr lang="ko-KR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4:6 비율로 랜덤 대체)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1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age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587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Case1: 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이상치</a:t>
                      </a:r>
                      <a:r>
                        <a:rPr lang="ko-KR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7개는 무시할 정도</a:t>
                      </a:r>
                      <a:r>
                        <a:rPr lang="ko-KR" sz="1100" dirty="0"/>
                        <a:t>로</a:t>
                      </a:r>
                      <a:r>
                        <a:rPr lang="ko-KR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판단되어 </a:t>
                      </a:r>
                      <a:r>
                        <a:rPr lang="ko-KR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제거</a:t>
                      </a:r>
                      <a:r>
                        <a:rPr lang="en-US" altLang="ko-KR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완료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587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Case2: </a:t>
                      </a:r>
                      <a:r>
                        <a:rPr lang="ko-KR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직업별 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평균</a:t>
                      </a:r>
                      <a:r>
                        <a:rPr lang="ko-KR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나이로 </a:t>
                      </a:r>
                      <a:r>
                        <a:rPr lang="ko-KR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대체</a:t>
                      </a:r>
                      <a:r>
                        <a:rPr lang="en-US" altLang="ko-KR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완료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1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job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587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100" b="0" i="0" u="none" strike="noStrike" cap="none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Case1: </a:t>
                      </a:r>
                      <a:r>
                        <a:rPr lang="ko-KR" altLang="en-US" sz="1100" b="0" i="0" u="none" strike="noStrike" cap="none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이상치</a:t>
                      </a:r>
                      <a:r>
                        <a:rPr lang="ko-KR" sz="1100" b="0" i="0" u="none" strike="noStrike" cap="none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5개는 무시할 정도</a:t>
                      </a:r>
                      <a:r>
                        <a:rPr lang="ko-KR" sz="1100" dirty="0"/>
                        <a:t>로</a:t>
                      </a:r>
                      <a:r>
                        <a:rPr lang="ko-KR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판단되어 </a:t>
                      </a:r>
                      <a:r>
                        <a:rPr lang="ko-KR" sz="1100" b="0" i="0" u="none" strike="noStrike" cap="none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제거</a:t>
                      </a:r>
                      <a:r>
                        <a:rPr lang="en-US" altLang="ko-KR" sz="1100" b="0" i="0" u="none" strike="noStrike" cap="none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완료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587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100" b="0" i="0" u="none" strike="noStrike" cap="none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Case2: </a:t>
                      </a:r>
                      <a:r>
                        <a:rPr lang="ko-KR" altLang="en-US" sz="1100" b="0" i="0" u="none" strike="noStrike" cap="none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나머지 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데이터의 </a:t>
                      </a:r>
                      <a:r>
                        <a:rPr lang="ko-KR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분포</a:t>
                      </a:r>
                      <a:r>
                        <a:rPr lang="en-US" altLang="ko-KR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sz="1100" b="0" i="0" u="none" strike="noStrike" cap="none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비율로 대체</a:t>
                      </a:r>
                      <a:r>
                        <a:rPr lang="en-US" altLang="ko-KR" sz="1100" b="0" i="0" u="none" strike="noStrike" cap="none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완료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3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marital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587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나머지 데이터의 </a:t>
                      </a:r>
                      <a:r>
                        <a:rPr lang="ko-KR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결혼 </a:t>
                      </a:r>
                      <a:r>
                        <a:rPr lang="ko-KR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비율로 </a:t>
                      </a:r>
                      <a:r>
                        <a:rPr lang="ko-KR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대체</a:t>
                      </a:r>
                      <a:r>
                        <a:rPr lang="en-US" altLang="ko-KR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완료</a:t>
                      </a:r>
                      <a:r>
                        <a:rPr lang="en-US" altLang="ko-KR" sz="1100" b="0" i="0" u="none" strike="noStrike" cap="none" baseline="0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(7:3)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7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province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587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</a:t>
                      </a:r>
                      <a:r>
                        <a:rPr lang="ko-KR" sz="1100" b="0" i="0" u="none" strike="noStrike" cap="none" dirty="0" err="1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ity</a:t>
                      </a:r>
                      <a:r>
                        <a:rPr lang="ko-KR" sz="11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의</a:t>
                      </a:r>
                      <a:r>
                        <a:rPr lang="ko-KR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부모 카테고리로 </a:t>
                      </a:r>
                      <a:r>
                        <a:rPr lang="ko-KR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대체</a:t>
                      </a:r>
                      <a:r>
                        <a:rPr lang="en-US" altLang="ko-KR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완료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08" name="Google Shape;208;p26"/>
          <p:cNvSpPr txBox="1"/>
          <p:nvPr/>
        </p:nvSpPr>
        <p:spPr>
          <a:xfrm>
            <a:off x="911911" y="734811"/>
            <a:ext cx="7542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 err="1" smtClean="0">
                <a:latin typeface="Nanum Gothic"/>
                <a:ea typeface="Nanum Gothic"/>
                <a:cs typeface="Nanum Gothic"/>
                <a:sym typeface="Nanum Gothic"/>
              </a:rPr>
              <a:t>Wine_Data_Preference</a:t>
            </a:r>
            <a:r>
              <a:rPr lang="ko-KR" sz="1600" b="1" dirty="0" smtClean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sz="800" b="1" dirty="0">
                <a:latin typeface="Nanum Gothic"/>
                <a:ea typeface="Nanum Gothic"/>
                <a:cs typeface="Nanum Gothic"/>
                <a:sym typeface="Nanum Gothic"/>
              </a:rPr>
              <a:t>(10,000 데이터)</a:t>
            </a:r>
            <a:endParaRPr sz="8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80430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추진 배경</a:t>
            </a:r>
            <a:endParaRPr sz="14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5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368925" y="637250"/>
            <a:ext cx="8406000" cy="8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anum Gothic"/>
              <a:buChar char="❖"/>
            </a:pPr>
            <a:r>
              <a:rPr lang="ko-KR" sz="16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수입 맥주 시장 레드오션化 및 매출 향상을 위한 와인 산업 진출 필요성 高</a:t>
            </a:r>
            <a:endParaRPr sz="1600" b="1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368925" y="1589750"/>
            <a:ext cx="4128000" cy="30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4646925" y="1589750"/>
            <a:ext cx="4128000" cy="30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4572000" y="1682375"/>
            <a:ext cx="0" cy="2883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4" name="Google Shape;74;p15" title="Char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325" y="1990388"/>
            <a:ext cx="3891195" cy="24060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487225" y="1669550"/>
            <a:ext cx="38913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맥주 시장에서 당사 매출 23% 저하 </a:t>
            </a:r>
            <a:r>
              <a:rPr lang="ko-KR" sz="10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(15' - 현재)</a:t>
            </a:r>
            <a:endParaRPr sz="1000" b="1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6" name="Google Shape;76;p15" title="Char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5475" y="2201175"/>
            <a:ext cx="3891201" cy="21952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4883625" y="1669550"/>
            <a:ext cx="38913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연 2% 이상의 성장률을 보이는 와인 수입 규모</a:t>
            </a:r>
            <a:endParaRPr sz="100" b="1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4824800" y="2979375"/>
            <a:ext cx="163200" cy="55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0" y="488620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sz="700" b="0" i="0" u="none" strike="noStrike" cap="none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출처: K-stat</a:t>
            </a:r>
            <a:endParaRPr sz="700" b="0" i="0" u="none" strike="noStrike" cap="none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8489350" y="16695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ko-KR" sz="500" b="0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1)</a:t>
            </a:r>
            <a:endParaRPr sz="5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3711625" y="2045550"/>
            <a:ext cx="6669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sz="700" b="0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단위: 억 원</a:t>
            </a:r>
            <a:endParaRPr sz="7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8137675" y="2045550"/>
            <a:ext cx="6669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sz="700" b="0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단위: $</a:t>
            </a:r>
            <a:endParaRPr sz="7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dirty="0" err="1">
                <a:latin typeface="Nanum Gothic"/>
                <a:ea typeface="Nanum Gothic"/>
                <a:cs typeface="Nanum Gothic"/>
                <a:sym typeface="Nanum Gothic"/>
              </a:rPr>
              <a:t>결측치</a:t>
            </a:r>
            <a:r>
              <a:rPr lang="ko-KR" dirty="0">
                <a:latin typeface="Nanum Gothic"/>
                <a:ea typeface="Nanum Gothic"/>
                <a:cs typeface="Nanum Gothic"/>
                <a:sym typeface="Nanum Gothic"/>
              </a:rPr>
              <a:t>, 이상치 정제 </a:t>
            </a:r>
            <a:r>
              <a:rPr lang="ko-KR" altLang="en-US" dirty="0" smtClean="0">
                <a:latin typeface="Nanum Gothic"/>
                <a:ea typeface="Nanum Gothic"/>
                <a:cs typeface="Nanum Gothic"/>
                <a:sym typeface="Nanum Gothic"/>
              </a:rPr>
              <a:t>결과</a:t>
            </a:r>
            <a:endParaRPr sz="1400" b="0" i="0" u="none" strike="noStrike" cap="none" dirty="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5" name="Google Shape;205;p26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6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07" name="Google Shape;207;p26"/>
          <p:cNvGraphicFramePr/>
          <p:nvPr>
            <p:extLst>
              <p:ext uri="{D42A27DB-BD31-4B8C-83A1-F6EECF244321}">
                <p14:modId xmlns:p14="http://schemas.microsoft.com/office/powerpoint/2010/main" val="939332497"/>
              </p:ext>
            </p:extLst>
          </p:nvPr>
        </p:nvGraphicFramePr>
        <p:xfrm>
          <a:off x="210455" y="1403205"/>
          <a:ext cx="8636001" cy="2325750"/>
        </p:xfrm>
        <a:graphic>
          <a:graphicData uri="http://schemas.openxmlformats.org/drawingml/2006/table">
            <a:tbl>
              <a:tblPr>
                <a:noFill/>
                <a:tableStyleId>{5369E582-2BFA-4B59-A691-2CDFEB09828E}</a:tableStyleId>
              </a:tblPr>
              <a:tblGrid>
                <a:gridCol w="877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13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344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73199">
                  <a:extLst>
                    <a:ext uri="{9D8B030D-6E8A-4147-A177-3AD203B41FA5}">
                      <a16:colId xmlns:a16="http://schemas.microsoft.com/office/drawing/2014/main" val="3427000946"/>
                    </a:ext>
                  </a:extLst>
                </a:gridCol>
              </a:tblGrid>
              <a:tr h="309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항목명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정제 </a:t>
                      </a:r>
                      <a:r>
                        <a:rPr lang="ko-KR" altLang="en-US" sz="1100" b="1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결과</a:t>
                      </a: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결측치</a:t>
                      </a: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이상치</a:t>
                      </a: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gender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587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남녀 분포 </a:t>
                      </a:r>
                      <a:r>
                        <a:rPr lang="ko-KR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비율</a:t>
                      </a:r>
                      <a:r>
                        <a:rPr lang="en-US" altLang="ko-KR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(4:6)</a:t>
                      </a:r>
                      <a:r>
                        <a:rPr lang="ko-KR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 대체</a:t>
                      </a:r>
                      <a:r>
                        <a:rPr lang="en-US" altLang="ko-KR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완료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1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age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587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Case1: 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나머지 데이터의 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비율로 대체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587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Case2: </a:t>
                      </a:r>
                      <a:r>
                        <a:rPr lang="ko-KR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직업별 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평균</a:t>
                      </a:r>
                      <a:r>
                        <a:rPr lang="ko-KR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나이로 </a:t>
                      </a:r>
                      <a:r>
                        <a:rPr lang="ko-KR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대체</a:t>
                      </a:r>
                      <a:r>
                        <a:rPr lang="en-US" altLang="ko-KR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(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통계 자료에 근거</a:t>
                      </a:r>
                      <a:r>
                        <a:rPr lang="en-US" altLang="ko-KR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1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job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587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‘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기타</a:t>
                      </a:r>
                      <a:r>
                        <a:rPr lang="en-US" altLang="ko-KR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’ 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군집 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신설 </a:t>
                      </a:r>
                      <a:r>
                        <a:rPr lang="en-US" altLang="ko-KR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(93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개</a:t>
                      </a:r>
                      <a:r>
                        <a:rPr lang="en-US" altLang="ko-KR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3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marital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587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결혼, </a:t>
                      </a:r>
                      <a:r>
                        <a:rPr lang="ko-KR" sz="11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비결혼</a:t>
                      </a:r>
                      <a:r>
                        <a:rPr lang="ko-KR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비율</a:t>
                      </a:r>
                      <a:r>
                        <a:rPr lang="en-US" altLang="ko-KR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(7:3)</a:t>
                      </a:r>
                      <a:r>
                        <a:rPr lang="ko-KR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 대체</a:t>
                      </a:r>
                      <a:r>
                        <a:rPr lang="en-US" altLang="ko-KR" sz="1100" b="0" i="0" u="none" strike="noStrike" cap="none" baseline="0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baseline="0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완료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75" marR="5275" marT="5275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8" name="Google Shape;208;p26"/>
          <p:cNvSpPr txBox="1"/>
          <p:nvPr/>
        </p:nvSpPr>
        <p:spPr>
          <a:xfrm>
            <a:off x="875625" y="678102"/>
            <a:ext cx="7542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 err="1" smtClean="0">
                <a:latin typeface="Nanum Gothic"/>
                <a:ea typeface="Nanum Gothic"/>
                <a:cs typeface="Nanum Gothic"/>
                <a:sym typeface="Nanum Gothic"/>
              </a:rPr>
              <a:t>Wine</a:t>
            </a:r>
            <a:r>
              <a:rPr lang="ko-KR" sz="1600" b="1" dirty="0" smtClean="0">
                <a:latin typeface="Nanum Gothic"/>
                <a:ea typeface="Nanum Gothic"/>
                <a:cs typeface="Nanum Gothic"/>
                <a:sym typeface="Nanum Gothic"/>
              </a:rPr>
              <a:t>_</a:t>
            </a:r>
            <a:r>
              <a:rPr lang="en-US" altLang="ko-KR" sz="1600" b="1" dirty="0" smtClean="0">
                <a:latin typeface="Nanum Gothic"/>
                <a:ea typeface="Nanum Gothic"/>
                <a:cs typeface="Nanum Gothic"/>
                <a:sym typeface="Nanum Gothic"/>
              </a:rPr>
              <a:t>Sales</a:t>
            </a:r>
            <a:r>
              <a:rPr lang="ko-KR" sz="1600" b="1" dirty="0" smtClean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sz="800" b="1" dirty="0" smtClean="0"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lang="en-US" altLang="ko-KR" sz="800" b="1" dirty="0" smtClean="0">
                <a:latin typeface="Nanum Gothic"/>
                <a:ea typeface="Nanum Gothic"/>
                <a:cs typeface="Nanum Gothic"/>
                <a:sym typeface="Nanum Gothic"/>
              </a:rPr>
              <a:t>139</a:t>
            </a:r>
            <a:r>
              <a:rPr lang="ko-KR" sz="800" b="1" dirty="0" smtClean="0">
                <a:latin typeface="Nanum Gothic"/>
                <a:ea typeface="Nanum Gothic"/>
                <a:cs typeface="Nanum Gothic"/>
                <a:sym typeface="Nanum Gothic"/>
              </a:rPr>
              <a:t>,</a:t>
            </a:r>
            <a:r>
              <a:rPr lang="en-US" altLang="ko-KR" sz="800" b="1" dirty="0" smtClean="0">
                <a:latin typeface="Nanum Gothic"/>
                <a:ea typeface="Nanum Gothic"/>
                <a:cs typeface="Nanum Gothic"/>
                <a:sym typeface="Nanum Gothic"/>
              </a:rPr>
              <a:t>332</a:t>
            </a:r>
            <a:r>
              <a:rPr lang="ko-KR" sz="800" b="1" dirty="0" smtClean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sz="800" b="1" dirty="0">
                <a:latin typeface="Nanum Gothic"/>
                <a:ea typeface="Nanum Gothic"/>
                <a:cs typeface="Nanum Gothic"/>
                <a:sym typeface="Nanum Gothic"/>
              </a:rPr>
              <a:t>데이터)</a:t>
            </a:r>
            <a:endParaRPr sz="8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49823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결측치</a:t>
            </a:r>
            <a:r>
              <a:rPr lang="ko-KR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이상치 정제 </a:t>
            </a:r>
            <a:r>
              <a:rPr lang="ko-KR" altLang="en-US" dirty="0" smtClean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결과</a:t>
            </a:r>
            <a:endParaRPr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5" name="Google Shape;215;p27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7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7"/>
          <p:cNvSpPr txBox="1"/>
          <p:nvPr/>
        </p:nvSpPr>
        <p:spPr>
          <a:xfrm>
            <a:off x="875625" y="352600"/>
            <a:ext cx="7542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Nanum Gothic"/>
                <a:ea typeface="Nanum Gothic"/>
                <a:cs typeface="Nanum Gothic"/>
                <a:sym typeface="Nanum Gothic"/>
              </a:rPr>
              <a:t>Wine_Quality_Red/White </a:t>
            </a:r>
            <a:r>
              <a:rPr lang="ko-KR" sz="800" b="1">
                <a:latin typeface="Nanum Gothic"/>
                <a:ea typeface="Nanum Gothic"/>
                <a:cs typeface="Nanum Gothic"/>
                <a:sym typeface="Nanum Gothic"/>
              </a:rPr>
              <a:t>(1599개 데이터)</a:t>
            </a:r>
            <a:endParaRPr sz="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9" name="Google Shape;213;p27"/>
          <p:cNvGraphicFramePr/>
          <p:nvPr>
            <p:extLst>
              <p:ext uri="{D42A27DB-BD31-4B8C-83A1-F6EECF244321}">
                <p14:modId xmlns:p14="http://schemas.microsoft.com/office/powerpoint/2010/main" val="2932445427"/>
              </p:ext>
            </p:extLst>
          </p:nvPr>
        </p:nvGraphicFramePr>
        <p:xfrm>
          <a:off x="304228" y="1245662"/>
          <a:ext cx="8571257" cy="2726156"/>
        </p:xfrm>
        <a:graphic>
          <a:graphicData uri="http://schemas.openxmlformats.org/drawingml/2006/table">
            <a:tbl>
              <a:tblPr>
                <a:noFill/>
                <a:tableStyleId>{5369E582-2BFA-4B59-A691-2CDFEB09828E}</a:tableStyleId>
              </a:tblPr>
              <a:tblGrid>
                <a:gridCol w="971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04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12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18342">
                  <a:extLst>
                    <a:ext uri="{9D8B030D-6E8A-4147-A177-3AD203B41FA5}">
                      <a16:colId xmlns:a16="http://schemas.microsoft.com/office/drawing/2014/main" val="506935546"/>
                    </a:ext>
                  </a:extLst>
                </a:gridCol>
              </a:tblGrid>
              <a:tr h="1888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i="0" u="none" strike="noStrike" cap="non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항목명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5350" marR="5350" marT="5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i="0" u="none" strike="noStrike" cap="none" dirty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정제 </a:t>
                      </a:r>
                      <a:r>
                        <a:rPr lang="ko-KR" altLang="en-US" sz="1100" b="1" i="0" u="none" strike="noStrike" cap="none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결과</a:t>
                      </a: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5350" marR="5350" marT="535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결측치</a:t>
                      </a: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5350" marR="5350" marT="535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i="0" u="none" strike="noStrike" cap="non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이상치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5350" marR="5350" marT="535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4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fixed</a:t>
                      </a:r>
                      <a:r>
                        <a:rPr lang="ko-KR" sz="1200" b="1" u="none" strike="noStrike" cap="none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ko-KR" sz="1200" b="1" u="none" strike="noStrike" cap="none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acidity</a:t>
                      </a:r>
                      <a:endParaRPr sz="1200" b="1" i="0" u="none" strike="noStrike" cap="none" dirty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5350" marR="5350" marT="5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aseline="0" dirty="0" smtClean="0">
                          <a:sym typeface="Nanum Gothic"/>
                        </a:rPr>
                        <a:t> pH</a:t>
                      </a:r>
                      <a:r>
                        <a:rPr lang="ko-KR" altLang="en-US" sz="1100" baseline="0" dirty="0" smtClean="0">
                          <a:sym typeface="Nanum Gothic"/>
                        </a:rPr>
                        <a:t>와 </a:t>
                      </a:r>
                      <a:r>
                        <a:rPr lang="en-US" altLang="ko-KR" sz="1100" baseline="0" dirty="0" smtClean="0">
                          <a:sym typeface="Nanum Gothic"/>
                        </a:rPr>
                        <a:t>fixed acidity</a:t>
                      </a:r>
                      <a:r>
                        <a:rPr lang="ko-KR" altLang="en-US" sz="1100" baseline="0" dirty="0" smtClean="0">
                          <a:sym typeface="Nanum Gothic"/>
                        </a:rPr>
                        <a:t> 사이의 선형적 관계 없는 데이터 제거 완료</a:t>
                      </a:r>
                      <a:endParaRPr sz="1100" dirty="0">
                        <a:sym typeface="Nanum Gothic"/>
                      </a:endParaRPr>
                    </a:p>
                  </a:txBody>
                  <a:tcPr marL="5350" marR="5350" marT="535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100" i="0" u="none" strike="noStrike" cap="none" dirty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sz="1100" i="0" u="none" strike="noStrike" cap="none" dirty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5350" marR="5350" marT="535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smtClean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sz="1100" u="none" strike="noStrike" cap="none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5350" marR="5350" marT="535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4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pH</a:t>
                      </a:r>
                      <a:endParaRPr sz="1200" b="1" i="0" u="none" strike="noStrike" cap="none" dirty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5350" marR="5350" marT="5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i="0" u="none" strike="noStrike" cap="none" dirty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5350" marR="5350" marT="535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100" i="0" u="none" strike="noStrike" cap="none" dirty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sz="1100" i="0" u="none" strike="noStrike" cap="none" dirty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5350" marR="5350" marT="535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smtClean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sz="1100" u="none" strike="noStrike" cap="none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5350" marR="5350" marT="535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332150"/>
                  </a:ext>
                </a:extLst>
              </a:tr>
              <a:tr h="55947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residual</a:t>
                      </a:r>
                      <a:r>
                        <a:rPr lang="ko-KR" sz="1200" b="1" u="none" strike="noStrike" cap="none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ko-KR" sz="1200" b="1" u="none" strike="noStrike" cap="none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sugar</a:t>
                      </a:r>
                      <a:endParaRPr sz="1200" b="1" i="0" u="none" strike="noStrike" cap="none" dirty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5350" marR="5350" marT="5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i="0" u="none" strike="noStrike" cap="none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Mean,</a:t>
                      </a:r>
                      <a:r>
                        <a:rPr lang="en-US" sz="1100" i="0" u="none" strike="noStrike" cap="none" baseline="0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Median, 1Q, 3Q</a:t>
                      </a:r>
                      <a:r>
                        <a:rPr lang="ko-KR" altLang="en-US" sz="1100" i="0" u="none" strike="noStrike" cap="none" baseline="0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에 벗어나는 데이터 제거 완료</a:t>
                      </a:r>
                      <a:endParaRPr sz="1100" i="0" u="none" strike="noStrike" cap="none" dirty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5350" marR="5350" marT="535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100" i="0" u="none" strike="noStrike" cap="none" dirty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sz="1100" i="0" u="none" strike="noStrike" cap="none" dirty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5350" marR="5350" marT="535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smtClean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sz="1100" u="none" strike="noStrike" cap="none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5350" marR="5350" marT="535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06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chlorides</a:t>
                      </a:r>
                      <a:endParaRPr sz="1200" b="1" i="0" u="none" strike="noStrike" cap="none" dirty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5350" marR="5350" marT="5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i="0" u="none" strike="noStrike" cap="none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Mean,</a:t>
                      </a:r>
                      <a:r>
                        <a:rPr lang="ko-KR" altLang="en-US" sz="1100" i="0" u="none" strike="noStrike" cap="none" baseline="0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altLang="ko-KR" sz="1100" i="0" u="none" strike="noStrike" cap="none" baseline="0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Median, 1Q, 3Q</a:t>
                      </a:r>
                      <a:r>
                        <a:rPr lang="ko-KR" altLang="en-US" sz="1100" i="0" u="none" strike="noStrike" cap="none" baseline="0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에 벗어나는 데이터 제거 완료</a:t>
                      </a:r>
                      <a:endParaRPr lang="ko-KR" altLang="en-US" sz="1100" i="0" u="none" strike="noStrike" cap="none" dirty="0" smtClean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5350" marR="5350" marT="535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100" i="0" u="none" strike="noStrike" cap="none" dirty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sz="1100" i="0" u="none" strike="noStrike" cap="none" dirty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5350" marR="5350" marT="535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smtClean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sz="1100" u="none" strike="noStrike" cap="none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5350" marR="5350" marT="535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37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total</a:t>
                      </a:r>
                      <a:r>
                        <a:rPr lang="ko-KR" sz="1200" b="1" u="none" strike="noStrike" cap="none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ko-KR" sz="1200" b="1" u="none" strike="noStrike" cap="none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sulfur</a:t>
                      </a:r>
                      <a:r>
                        <a:rPr lang="ko-KR" sz="1200" b="1" u="none" strike="noStrike" cap="none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ko-KR" sz="1200" b="1" u="none" strike="noStrike" cap="none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dioxide</a:t>
                      </a:r>
                      <a:endParaRPr sz="1200" b="1" i="0" u="none" strike="noStrike" cap="none" dirty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5350" marR="5350" marT="5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i="0" u="none" strike="noStrike" cap="none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Mean,</a:t>
                      </a:r>
                      <a:r>
                        <a:rPr lang="ko-KR" altLang="en-US" sz="1100" i="0" u="none" strike="noStrike" cap="none" baseline="0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altLang="ko-KR" sz="1100" i="0" u="none" strike="noStrike" cap="none" baseline="0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Median, 1Q, 3Q</a:t>
                      </a:r>
                      <a:r>
                        <a:rPr lang="ko-KR" altLang="en-US" sz="1100" i="0" u="none" strike="noStrike" cap="none" baseline="0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에 벗어나는 데이터 제거 완료</a:t>
                      </a:r>
                      <a:endParaRPr lang="ko-KR" altLang="en-US" sz="1100" i="0" u="none" strike="noStrike" cap="none" dirty="0" smtClean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5350" marR="5350" marT="535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100" i="0" u="none" strike="noStrike" cap="none" dirty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sz="1100" i="0" u="none" strike="noStrike" cap="none" dirty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5350" marR="5350" marT="535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smtClean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sz="1100" u="none" strike="noStrike" cap="none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5350" marR="5350" marT="535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428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density</a:t>
                      </a:r>
                      <a:endParaRPr sz="1200" b="1" i="0" u="none" strike="noStrike" cap="none" dirty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5350" marR="5350" marT="5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 smtClean="0">
                          <a:sym typeface="Nanum Gothic"/>
                        </a:rPr>
                        <a:t>Density</a:t>
                      </a:r>
                      <a:r>
                        <a:rPr lang="ko-KR" altLang="en-US" sz="1100" dirty="0" smtClean="0">
                          <a:sym typeface="Nanum Gothic"/>
                        </a:rPr>
                        <a:t>와 </a:t>
                      </a:r>
                      <a:r>
                        <a:rPr lang="en-US" altLang="ko-KR" sz="1100" dirty="0" smtClean="0">
                          <a:sym typeface="Nanum Gothic"/>
                        </a:rPr>
                        <a:t>alcohol </a:t>
                      </a:r>
                      <a:r>
                        <a:rPr lang="ko-KR" altLang="en-US" sz="1100" dirty="0" smtClean="0">
                          <a:sym typeface="Nanum Gothic"/>
                        </a:rPr>
                        <a:t>사이의 선형적</a:t>
                      </a:r>
                      <a:r>
                        <a:rPr lang="en-US" altLang="ko-KR" sz="1100" dirty="0" smtClean="0">
                          <a:sym typeface="Nanum Gothic"/>
                        </a:rPr>
                        <a:t>(</a:t>
                      </a:r>
                      <a:r>
                        <a:rPr lang="ko-KR" altLang="en-US" sz="1100" dirty="0" smtClean="0">
                          <a:sym typeface="Nanum Gothic"/>
                        </a:rPr>
                        <a:t>반비례</a:t>
                      </a:r>
                      <a:r>
                        <a:rPr lang="en-US" altLang="ko-KR" sz="1100" dirty="0" smtClean="0">
                          <a:sym typeface="Nanum Gothic"/>
                        </a:rPr>
                        <a:t>)</a:t>
                      </a:r>
                      <a:r>
                        <a:rPr lang="en-US" altLang="ko-KR" sz="1100" baseline="0" dirty="0" smtClean="0">
                          <a:sym typeface="Nanum Gothic"/>
                        </a:rPr>
                        <a:t> </a:t>
                      </a:r>
                      <a:r>
                        <a:rPr lang="ko-KR" altLang="en-US" sz="1100" baseline="0" dirty="0" smtClean="0">
                          <a:sym typeface="Nanum Gothic"/>
                        </a:rPr>
                        <a:t>관계 없는 데이터 제거 완료</a:t>
                      </a:r>
                      <a:endParaRPr sz="1100" dirty="0">
                        <a:sym typeface="Nanum Gothic"/>
                      </a:endParaRPr>
                    </a:p>
                  </a:txBody>
                  <a:tcPr marL="5350" marR="5350" marT="535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100" i="0" u="none" strike="noStrike" cap="none" dirty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sz="1100" i="0" u="none" strike="noStrike" cap="none" dirty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5350" marR="5350" marT="535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smtClean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sz="1100" u="none" strike="noStrike" cap="none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5350" marR="5350" marT="535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428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alcohol</a:t>
                      </a:r>
                      <a:endParaRPr sz="1200" b="1" i="0" u="none" strike="noStrike" cap="none" dirty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5350" marR="5350" marT="535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i="0" u="none" strike="noStrike" cap="none" dirty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5350" marR="5350" marT="535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100" i="0" u="none" strike="noStrike" cap="none" dirty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sz="1100" i="0" u="none" strike="noStrike" cap="none" dirty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5350" marR="5350" marT="535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 smtClean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sz="1100" u="none" strike="noStrike" cap="none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5350" marR="5350" marT="535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1476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29"/>
          <p:cNvGraphicFramePr/>
          <p:nvPr>
            <p:extLst>
              <p:ext uri="{D42A27DB-BD31-4B8C-83A1-F6EECF244321}">
                <p14:modId xmlns:p14="http://schemas.microsoft.com/office/powerpoint/2010/main" val="1006950075"/>
              </p:ext>
            </p:extLst>
          </p:nvPr>
        </p:nvGraphicFramePr>
        <p:xfrm>
          <a:off x="456952" y="870950"/>
          <a:ext cx="8379945" cy="2174400"/>
        </p:xfrm>
        <a:graphic>
          <a:graphicData uri="http://schemas.openxmlformats.org/drawingml/2006/table">
            <a:tbl>
              <a:tblPr>
                <a:noFill/>
                <a:tableStyleId>{5369E582-2BFA-4B59-A691-2CDFEB09828E}</a:tableStyleId>
              </a:tblPr>
              <a:tblGrid>
                <a:gridCol w="914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12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94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4611">
                  <a:extLst>
                    <a:ext uri="{9D8B030D-6E8A-4147-A177-3AD203B41FA5}">
                      <a16:colId xmlns:a16="http://schemas.microsoft.com/office/drawing/2014/main" val="2805449782"/>
                    </a:ext>
                  </a:extLst>
                </a:gridCol>
              </a:tblGrid>
              <a:tr h="724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i="0" u="none" strike="noStrike" cap="non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항목명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500" marR="4500" marT="45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i="0" u="none" strike="noStrike" cap="none" dirty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정제 </a:t>
                      </a:r>
                      <a:r>
                        <a:rPr lang="ko-KR" altLang="en-US" sz="1100" b="1" i="0" u="none" strike="noStrike" cap="none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결과</a:t>
                      </a: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500" marR="4500" marT="450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결측치</a:t>
                      </a: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500" marR="4500" marT="450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i="0" u="none" strike="noStrike" cap="non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이상치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500" marR="4500" marT="450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4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frequency</a:t>
                      </a:r>
                      <a:endParaRPr sz="1100" i="0" u="none" strike="noStrike" cap="none" dirty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500" marR="4500" marT="45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i="0" u="none" strike="noStrike" cap="none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Case1:</a:t>
                      </a:r>
                      <a:r>
                        <a:rPr lang="en-US" altLang="ko-KR" sz="1100" i="0" u="none" strike="noStrike" cap="none" baseline="0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ko-KR" altLang="en-US" sz="1100" i="0" u="none" strike="noStrike" cap="none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응답자가 </a:t>
                      </a:r>
                      <a:r>
                        <a:rPr lang="ko-KR" altLang="en-US" sz="1100" i="0" u="none" strike="noStrike" cap="none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질문을 바꿔 이해한 경우 </a:t>
                      </a:r>
                      <a:r>
                        <a:rPr lang="en-US" altLang="ko-KR" sz="1100" i="0" u="none" strike="noStrike" cap="none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:</a:t>
                      </a:r>
                      <a:r>
                        <a:rPr lang="en-US" altLang="ko-KR" sz="1100" i="0" u="none" strike="noStrike" cap="none" baseline="0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frequency</a:t>
                      </a:r>
                      <a:r>
                        <a:rPr lang="ko-KR" altLang="en-US" sz="1100" i="0" u="none" strike="noStrike" cap="none" baseline="0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와 </a:t>
                      </a:r>
                      <a:r>
                        <a:rPr lang="en-US" altLang="ko-KR" sz="1100" i="0" u="none" strike="noStrike" cap="none" baseline="0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wine frequency</a:t>
                      </a:r>
                      <a:r>
                        <a:rPr lang="ko-KR" altLang="en-US" sz="1100" i="0" u="none" strike="noStrike" cap="none" baseline="0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의 응답이 바뀌었을 가능성</a:t>
                      </a:r>
                      <a:r>
                        <a:rPr lang="en-US" altLang="ko-KR" sz="1100" i="0" u="none" strike="noStrike" cap="none" baseline="0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→ </a:t>
                      </a:r>
                      <a:r>
                        <a:rPr lang="ko-KR" altLang="en-US" sz="1100" i="0" u="none" strike="noStrike" cap="none" baseline="0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두 응답 교체해 </a:t>
                      </a:r>
                      <a:r>
                        <a:rPr lang="ko-KR" altLang="en-US" sz="1100" i="0" u="none" strike="noStrike" cap="none" baseline="0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작업 완료</a:t>
                      </a:r>
                      <a:endParaRPr lang="en-US" altLang="ko-KR" sz="1100" i="0" u="none" strike="noStrike" cap="none" dirty="0" smtClean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500" marR="4500" marT="450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i="0" u="none" strike="noStrike" cap="none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sz="1100" i="0" u="none" strike="noStrike" cap="none" dirty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500" marR="4500" marT="45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i="0" u="none" strike="noStrike" cap="none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sz="1100" i="0" u="none" strike="noStrike" cap="none" dirty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500" marR="4500" marT="45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4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wine frequency</a:t>
                      </a:r>
                      <a:endParaRPr sz="1100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500" marR="4500" marT="45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i="0" u="none" strike="noStrike" cap="none" dirty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500" marR="4500" marT="4500" marB="0" anchor="b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i="0" u="none" strike="noStrike" cap="none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sz="1100" i="0" u="none" strike="noStrike" cap="none" dirty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500" marR="4500" marT="45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i="0" u="none" strike="noStrike" cap="none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sz="1100" i="0" u="none" strike="noStrike" cap="none" dirty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500" marR="4500" marT="45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5" name="Google Shape;245;p29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결측치</a:t>
            </a:r>
            <a:r>
              <a:rPr lang="ko-KR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이상치 정제 </a:t>
            </a:r>
            <a:r>
              <a:rPr lang="ko-KR" altLang="en-US" dirty="0" smtClean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결과</a:t>
            </a:r>
            <a:endParaRPr sz="1400" b="0" i="0" u="none" strike="noStrike" cap="none" dirty="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6" name="Google Shape;246;p29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9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9"/>
          <p:cNvSpPr txBox="1"/>
          <p:nvPr/>
        </p:nvSpPr>
        <p:spPr>
          <a:xfrm>
            <a:off x="875625" y="352600"/>
            <a:ext cx="7542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Nanum Gothic"/>
                <a:ea typeface="Nanum Gothic"/>
                <a:cs typeface="Nanum Gothic"/>
                <a:sym typeface="Nanum Gothic"/>
              </a:rPr>
              <a:t>Wine_Frequency </a:t>
            </a:r>
            <a:r>
              <a:rPr lang="ko-KR" sz="800" b="1">
                <a:latin typeface="Nanum Gothic"/>
                <a:ea typeface="Nanum Gothic"/>
                <a:cs typeface="Nanum Gothic"/>
                <a:sym typeface="Nanum Gothic"/>
              </a:rPr>
              <a:t>(10,000 데이터)</a:t>
            </a:r>
            <a:endParaRPr sz="1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91011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3" name="Google Shape;253;p30"/>
          <p:cNvGraphicFramePr/>
          <p:nvPr>
            <p:extLst>
              <p:ext uri="{D42A27DB-BD31-4B8C-83A1-F6EECF244321}">
                <p14:modId xmlns:p14="http://schemas.microsoft.com/office/powerpoint/2010/main" val="1311726421"/>
              </p:ext>
            </p:extLst>
          </p:nvPr>
        </p:nvGraphicFramePr>
        <p:xfrm>
          <a:off x="328399" y="2114984"/>
          <a:ext cx="8496288" cy="1688175"/>
        </p:xfrm>
        <a:graphic>
          <a:graphicData uri="http://schemas.openxmlformats.org/drawingml/2006/table">
            <a:tbl>
              <a:tblPr>
                <a:noFill/>
                <a:tableStyleId>{5369E582-2BFA-4B59-A691-2CDFEB09828E}</a:tableStyleId>
              </a:tblPr>
              <a:tblGrid>
                <a:gridCol w="666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3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45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0973">
                  <a:extLst>
                    <a:ext uri="{9D8B030D-6E8A-4147-A177-3AD203B41FA5}">
                      <a16:colId xmlns:a16="http://schemas.microsoft.com/office/drawing/2014/main" val="2147561267"/>
                    </a:ext>
                  </a:extLst>
                </a:gridCol>
              </a:tblGrid>
              <a:tr h="740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i="0" u="none" strike="noStrike" cap="non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항목명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i="0" u="none" strike="noStrike" cap="none" dirty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정제 방안</a:t>
                      </a: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600" marR="4600" marT="460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결측치</a:t>
                      </a: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600" marR="4600" marT="460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i="0" u="none" strike="noStrike" cap="none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이상치</a:t>
                      </a: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600" marR="4600" marT="460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side</a:t>
                      </a:r>
                      <a:endParaRPr sz="1100" i="0" u="none" strike="noStrike" cap="non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587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Nanum Gothic"/>
                        <a:buNone/>
                      </a:pPr>
                      <a:r>
                        <a:rPr lang="en-US" altLang="ko-KR" sz="1100" i="0" u="none" strike="noStrike" cap="none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Case1: </a:t>
                      </a:r>
                      <a:r>
                        <a:rPr lang="ko-KR" sz="1100" i="0" u="none" strike="noStrike" cap="none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무시할 </a:t>
                      </a:r>
                      <a:r>
                        <a:rPr lang="ko-KR" sz="1100" i="0" u="none" strike="noStrike" cap="none" dirty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정도의 </a:t>
                      </a:r>
                      <a:r>
                        <a:rPr lang="ko-KR" sz="1100" i="0" u="none" strike="noStrike" cap="none" dirty="0" err="1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결측치</a:t>
                      </a:r>
                      <a:r>
                        <a:rPr lang="ko-KR" sz="1100" dirty="0" err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로</a:t>
                      </a:r>
                      <a:r>
                        <a:rPr lang="ko-KR" sz="1100" i="0" u="none" strike="noStrike" cap="none" dirty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판단되어 </a:t>
                      </a:r>
                      <a:r>
                        <a:rPr lang="ko-KR" sz="1100" i="0" u="none" strike="noStrike" cap="none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제거</a:t>
                      </a:r>
                      <a:r>
                        <a:rPr lang="en-US" altLang="ko-KR" sz="1100" i="0" u="none" strike="noStrike" cap="none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ko-KR" altLang="en-US" sz="1100" i="0" u="none" strike="noStrike" cap="none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완료</a:t>
                      </a:r>
                      <a:endParaRPr sz="1100" i="0" u="none" strike="noStrike" cap="none" dirty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1587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Nanum Gothic"/>
                        <a:buNone/>
                      </a:pPr>
                      <a:r>
                        <a:rPr lang="en-US" altLang="ko-KR" sz="1100" i="0" u="none" strike="noStrike" cap="none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Case2: </a:t>
                      </a:r>
                      <a:r>
                        <a:rPr lang="ko-KR" sz="1100" i="0" u="none" strike="noStrike" cap="none" dirty="0" err="1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시음회에서</a:t>
                      </a:r>
                      <a:r>
                        <a:rPr lang="ko-KR" sz="1100" i="0" u="none" strike="noStrike" cap="none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ko-KR" sz="1100" i="0" u="none" strike="noStrike" cap="none" dirty="0" err="1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랜덤하게</a:t>
                      </a:r>
                      <a:r>
                        <a:rPr lang="ko-KR" sz="1100" i="0" u="none" strike="noStrike" cap="none" dirty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치즈를 나누어 주었으므로, </a:t>
                      </a:r>
                      <a:r>
                        <a:rPr lang="ko-KR" sz="1100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기록된 </a:t>
                      </a:r>
                      <a:r>
                        <a:rPr lang="ko-KR" sz="1100" i="0" u="none" strike="noStrike" cap="none" dirty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응답 수가 가장 적은 치즈로 </a:t>
                      </a:r>
                      <a:r>
                        <a:rPr lang="ko-KR" sz="1100" i="0" u="none" strike="noStrike" cap="none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대체</a:t>
                      </a:r>
                      <a:r>
                        <a:rPr lang="en-US" altLang="ko-KR" sz="1100" i="0" u="none" strike="noStrike" cap="none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ko-KR" altLang="en-US" sz="1100" i="0" u="none" strike="noStrike" cap="none" dirty="0" smtClean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완료</a:t>
                      </a:r>
                      <a:endParaRPr sz="1100" i="0" u="none" strike="noStrike" cap="none" dirty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600" marR="4600" marT="460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i="0" u="none" strike="noStrike" cap="none" dirty="0" smtClean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sz="1100" i="0" u="none" strike="noStrike" cap="none" dirty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600" marR="4600" marT="460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i="0" u="none" strike="noStrike" cap="none" dirty="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sz="1100" i="0" u="none" strike="noStrike" cap="none" dirty="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4600" marR="4600" marT="460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4" name="Google Shape;254;p30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결측치</a:t>
            </a:r>
            <a:r>
              <a:rPr lang="ko-KR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이상치 정제 </a:t>
            </a:r>
            <a:r>
              <a:rPr lang="ko-KR" altLang="en-US" dirty="0" smtClean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결과</a:t>
            </a:r>
            <a:endParaRPr sz="1400" b="0" i="0" u="none" strike="noStrike" cap="none" dirty="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5" name="Google Shape;255;p30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0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0"/>
          <p:cNvSpPr txBox="1"/>
          <p:nvPr/>
        </p:nvSpPr>
        <p:spPr>
          <a:xfrm>
            <a:off x="875625" y="898067"/>
            <a:ext cx="7542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latin typeface="Nanum Gothic"/>
                <a:ea typeface="Nanum Gothic"/>
                <a:cs typeface="Nanum Gothic"/>
                <a:sym typeface="Nanum Gothic"/>
              </a:rPr>
              <a:t>Wine_Data_Side </a:t>
            </a:r>
            <a:r>
              <a:rPr lang="ko-KR" sz="800" b="1">
                <a:latin typeface="Nanum Gothic"/>
                <a:ea typeface="Nanum Gothic"/>
                <a:cs typeface="Nanum Gothic"/>
                <a:sym typeface="Nanum Gothic"/>
              </a:rPr>
              <a:t>(10,000 데이터)</a:t>
            </a:r>
            <a:endParaRPr sz="1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24861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추진 배경</a:t>
            </a:r>
            <a:endParaRPr sz="14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6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368925" y="637250"/>
            <a:ext cx="8406000" cy="8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❖"/>
            </a:pPr>
            <a:r>
              <a:rPr lang="ko-KR" sz="16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"한국 프리미엄" 가격 정책과 높은 다양성으로 인해 예측하기 힘든 와인 수요</a:t>
            </a:r>
            <a:endParaRPr sz="1600" b="1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368925" y="1589750"/>
            <a:ext cx="4128000" cy="30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6"/>
          <p:cNvSpPr/>
          <p:nvPr/>
        </p:nvSpPr>
        <p:spPr>
          <a:xfrm>
            <a:off x="4646925" y="1589750"/>
            <a:ext cx="4128000" cy="30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" name="Google Shape;93;p16"/>
          <p:cNvCxnSpPr/>
          <p:nvPr/>
        </p:nvCxnSpPr>
        <p:spPr>
          <a:xfrm>
            <a:off x="4572000" y="1682375"/>
            <a:ext cx="0" cy="2883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" name="Google Shape;94;p16"/>
          <p:cNvSpPr/>
          <p:nvPr/>
        </p:nvSpPr>
        <p:spPr>
          <a:xfrm>
            <a:off x="4961775" y="1785300"/>
            <a:ext cx="3498300" cy="24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 b="0" i="1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"...</a:t>
            </a:r>
            <a:r>
              <a:rPr lang="ko-KR" sz="1300" b="0" i="1" u="none" strike="noStrike" cap="none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소비자 유형은 와인을 선택</a:t>
            </a:r>
            <a:r>
              <a:rPr lang="ko-KR" sz="1300" b="0" i="1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하는</a:t>
            </a:r>
            <a:endParaRPr sz="1300" b="0" i="1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ko-KR" sz="1300" b="0" i="1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속성 , 구매동기와 이용형태 등에 영향을 미치게 된다 …"</a:t>
            </a:r>
            <a:endParaRPr sz="1300" b="0" i="1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ko-KR" sz="1300" b="0" i="1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"...시장을 세분화하여 각 </a:t>
            </a:r>
            <a:r>
              <a:rPr lang="ko-KR" sz="1300" b="0" i="1" u="none" strike="noStrike" cap="none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집단별 특성을 규명하고 소비자의 행동을 이해함으로써</a:t>
            </a:r>
            <a:r>
              <a:rPr lang="ko-KR" sz="1300" b="0" i="1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와인 관련 업체의 담당자에게 마케팅 전략에 도움을 주는..."</a:t>
            </a:r>
            <a:endParaRPr sz="1300" b="0" i="1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ko-KR" sz="1300" b="0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전문화 수준에 따른 와인 소비자 유형별 시장특성 분석,</a:t>
            </a:r>
            <a:r>
              <a:rPr lang="ko-KR" sz="13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sz="1300" b="0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박재완 , 2014</a:t>
            </a:r>
            <a:endParaRPr sz="1300" b="0" i="1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4647075" y="1341475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개개인에 따라 차이를 보이는 와인 취향</a:t>
            </a:r>
            <a:endParaRPr sz="2200" b="1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228075" y="1341475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객관적이지 않은 레이블링으로 높은 가격 형성</a:t>
            </a:r>
            <a:endParaRPr sz="2200" b="1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9628" y="2518078"/>
            <a:ext cx="3498300" cy="503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9625" y="2931463"/>
            <a:ext cx="123825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97875" y="3076075"/>
            <a:ext cx="2156250" cy="2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97875" y="3374025"/>
            <a:ext cx="2260050" cy="1069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07925" y="1907557"/>
            <a:ext cx="3001700" cy="54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현상 파악</a:t>
            </a:r>
            <a:endParaRPr sz="14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7" name="Google Shape;107;p17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7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" name="Google Shape;109;p17"/>
          <p:cNvCxnSpPr/>
          <p:nvPr/>
        </p:nvCxnSpPr>
        <p:spPr>
          <a:xfrm>
            <a:off x="6011263" y="1548950"/>
            <a:ext cx="0" cy="2883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0" name="Google Shape;110;p17"/>
          <p:cNvCxnSpPr/>
          <p:nvPr/>
        </p:nvCxnSpPr>
        <p:spPr>
          <a:xfrm>
            <a:off x="3131263" y="1548950"/>
            <a:ext cx="0" cy="2883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1" name="Google Shape;111;p17"/>
          <p:cNvCxnSpPr/>
          <p:nvPr/>
        </p:nvCxnSpPr>
        <p:spPr>
          <a:xfrm>
            <a:off x="251263" y="1548950"/>
            <a:ext cx="0" cy="2883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2" name="Google Shape;112;p17"/>
          <p:cNvCxnSpPr/>
          <p:nvPr/>
        </p:nvCxnSpPr>
        <p:spPr>
          <a:xfrm>
            <a:off x="8892738" y="1548950"/>
            <a:ext cx="0" cy="2883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3" name="Google Shape;113;p17"/>
          <p:cNvSpPr/>
          <p:nvPr/>
        </p:nvSpPr>
        <p:spPr>
          <a:xfrm>
            <a:off x="410575" y="778200"/>
            <a:ext cx="2561400" cy="394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C</a:t>
            </a:r>
            <a:r>
              <a:rPr lang="ko-KR" sz="16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ustomer</a:t>
            </a:r>
            <a:endParaRPr sz="1600" b="1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와인에 익숙하지 않음</a:t>
            </a:r>
            <a:endParaRPr sz="14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개개인의 취향 차이로 추천 難</a:t>
            </a:r>
            <a:endParaRPr sz="14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비교적 높은 가격에 거부감</a:t>
            </a:r>
            <a:endParaRPr sz="14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4" name="Google Shape;114;p17"/>
          <p:cNvSpPr/>
          <p:nvPr/>
        </p:nvSpPr>
        <p:spPr>
          <a:xfrm>
            <a:off x="3290575" y="778200"/>
            <a:ext cx="2561400" cy="394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C</a:t>
            </a:r>
            <a:r>
              <a:rPr lang="ko-KR" sz="16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ompany</a:t>
            </a:r>
            <a:endParaRPr sz="1600" b="1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유통 및 정보 채널 부족</a:t>
            </a:r>
            <a:endParaRPr sz="14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일괄적 마케팅 어려움</a:t>
            </a:r>
            <a:endParaRPr sz="14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수입 시 정량적 지표 부재</a:t>
            </a:r>
            <a:endParaRPr sz="14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5" name="Google Shape;115;p17"/>
          <p:cNvSpPr/>
          <p:nvPr/>
        </p:nvSpPr>
        <p:spPr>
          <a:xfrm>
            <a:off x="6171313" y="778200"/>
            <a:ext cx="2561400" cy="394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C</a:t>
            </a:r>
            <a:r>
              <a:rPr lang="ko-KR" sz="16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ompetitor</a:t>
            </a:r>
            <a:endParaRPr sz="1600" b="1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온라인, 편의점 등 채널 확대</a:t>
            </a:r>
            <a:endParaRPr sz="14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치즈 등 안주를 이용한 마케팅</a:t>
            </a:r>
            <a:endParaRPr sz="14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/>
          <p:nvPr/>
        </p:nvSpPr>
        <p:spPr>
          <a:xfrm>
            <a:off x="368925" y="637250"/>
            <a:ext cx="8406000" cy="14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❖"/>
            </a:pPr>
            <a:r>
              <a:rPr lang="ko-KR" sz="16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수입 원가 절감을 위해 와인 품질 분류</a:t>
            </a:r>
            <a:endParaRPr sz="1600" b="1" i="0" u="none" strike="noStrike" cap="non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❖"/>
            </a:pPr>
            <a:r>
              <a:rPr lang="ko-KR" sz="16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소비자 취향에 맞춘 고객 군집별 분류 및 추천</a:t>
            </a:r>
            <a:endParaRPr sz="1600" b="1" i="0" u="none" strike="noStrike" cap="non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❖"/>
            </a:pPr>
            <a:r>
              <a:rPr lang="ko-KR" sz="16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안주와 매칭되는 와인, 혹은 와인과 매칭되는 안주 추천</a:t>
            </a:r>
            <a:endParaRPr sz="1600" b="1" i="0" u="none" strike="noStrike" cap="non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현상 파악</a:t>
            </a:r>
            <a:endParaRPr sz="14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2" name="Google Shape;122;p18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8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8"/>
          <p:cNvSpPr/>
          <p:nvPr/>
        </p:nvSpPr>
        <p:spPr>
          <a:xfrm>
            <a:off x="311300" y="2080050"/>
            <a:ext cx="5004000" cy="2575200"/>
          </a:xfrm>
          <a:prstGeom prst="rect">
            <a:avLst/>
          </a:prstGeom>
          <a:solidFill>
            <a:srgbClr val="A4C2F4">
              <a:alpha val="6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3544550" y="2080050"/>
            <a:ext cx="5004000" cy="2575200"/>
          </a:xfrm>
          <a:prstGeom prst="rect">
            <a:avLst/>
          </a:prstGeom>
          <a:solidFill>
            <a:srgbClr val="EA9999">
              <a:alpha val="6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11300" y="2080077"/>
            <a:ext cx="3226200" cy="25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급성장하는 블루오션</a:t>
            </a:r>
            <a:endParaRPr sz="1400" b="1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7" name="Google Shape;127;p18"/>
          <p:cNvSpPr/>
          <p:nvPr/>
        </p:nvSpPr>
        <p:spPr>
          <a:xfrm>
            <a:off x="5315300" y="2080025"/>
            <a:ext cx="3226200" cy="25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다품종에 따른 다양한 소비자 욕구</a:t>
            </a:r>
            <a:endParaRPr sz="1400" b="1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3544550" y="2080050"/>
            <a:ext cx="1770600" cy="25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와인 산업 </a:t>
            </a:r>
            <a:endParaRPr sz="1400" b="1" i="0" u="none" strike="noStrike" cap="non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진출 방향</a:t>
            </a:r>
            <a:endParaRPr sz="1400" b="1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29" name="Google Shape;129;p18"/>
          <p:cNvCxnSpPr/>
          <p:nvPr/>
        </p:nvCxnSpPr>
        <p:spPr>
          <a:xfrm rot="10800000">
            <a:off x="4429850" y="1855350"/>
            <a:ext cx="0" cy="148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30" name="Google Shape;130;p18"/>
          <p:cNvCxnSpPr/>
          <p:nvPr/>
        </p:nvCxnSpPr>
        <p:spPr>
          <a:xfrm rot="10800000">
            <a:off x="4571925" y="1855350"/>
            <a:ext cx="0" cy="148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31" name="Google Shape;131;p18"/>
          <p:cNvCxnSpPr/>
          <p:nvPr/>
        </p:nvCxnSpPr>
        <p:spPr>
          <a:xfrm rot="10800000">
            <a:off x="4287775" y="1855350"/>
            <a:ext cx="0" cy="148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32" name="Google Shape;132;p18"/>
          <p:cNvSpPr txBox="1"/>
          <p:nvPr/>
        </p:nvSpPr>
        <p:spPr>
          <a:xfrm>
            <a:off x="311300" y="2439525"/>
            <a:ext cx="3226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1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"한국 와인시장 향후 5년간 성장가도 달릴 것..."</a:t>
            </a:r>
            <a:endParaRPr sz="1100" b="0" i="1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- FOODICON, 2018</a:t>
            </a:r>
            <a:endParaRPr sz="11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1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" 생기도는 와인 시장...."</a:t>
            </a:r>
            <a:endParaRPr sz="1100" b="0" i="1" u="none" strike="noStrike" cap="non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매일경제, 2017</a:t>
            </a:r>
            <a:endParaRPr sz="1100" b="0" i="0" u="none" strike="noStrike" cap="non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1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"전 세계 와인생산자, '한국 와인시장 매력적'"</a:t>
            </a:r>
            <a:endParaRPr sz="1100" b="0" i="1" u="none" strike="noStrike" cap="non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식품외식경제, 2017</a:t>
            </a:r>
            <a:endParaRPr sz="1100" b="0" i="0" u="none" strike="noStrike" cap="non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1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"주식 보다 수익률이 높은 고급 와인 시장..."</a:t>
            </a:r>
            <a:endParaRPr sz="1100" b="0" i="1" u="none" strike="noStrike" cap="non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코인프레스, 2018</a:t>
            </a:r>
            <a:endParaRPr sz="1100" b="0" i="0" u="none" strike="noStrike" cap="non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3" name="Google Shape;13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34900" y="2511800"/>
            <a:ext cx="2987003" cy="199925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잠재 원인 분석</a:t>
            </a:r>
            <a:endParaRPr sz="14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9" name="Google Shape;139;p19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9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1" name="Google Shape;141;p19"/>
          <p:cNvGraphicFramePr/>
          <p:nvPr/>
        </p:nvGraphicFramePr>
        <p:xfrm>
          <a:off x="524525" y="595713"/>
          <a:ext cx="8094950" cy="3953980"/>
        </p:xfrm>
        <a:graphic>
          <a:graphicData uri="http://schemas.openxmlformats.org/drawingml/2006/table">
            <a:tbl>
              <a:tblPr>
                <a:noFill/>
                <a:tableStyleId>{5369E582-2BFA-4B59-A691-2CDFEB09828E}</a:tableStyleId>
              </a:tblPr>
              <a:tblGrid>
                <a:gridCol w="170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0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19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8825">
                <a:tc row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와인 시장 진출 이슈</a:t>
                      </a:r>
                      <a:endParaRPr sz="14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와인의 높은 가격</a:t>
                      </a:r>
                      <a:endParaRPr sz="12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기존 원산지 와인 등급과 실제 와인 등급의 차이로 인한 높은 수입 원가</a:t>
                      </a:r>
                      <a:endParaRPr sz="10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와인에 매겨지는 30%의 높은 주세</a:t>
                      </a:r>
                      <a:endParaRPr sz="10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다품종 소량 수입 구조에 따라 규모의 경제 실현 불가</a:t>
                      </a:r>
                      <a:endParaRPr sz="10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복잡한 유통 구조와 주류 유통법에 의한 부가 비용</a:t>
                      </a:r>
                      <a:endParaRPr sz="10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8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와인 선별의 어려움</a:t>
                      </a:r>
                      <a:endParaRPr sz="12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다양한 와인의 종류와 개인 취향에 따른 수입 품목 결정의 어려움</a:t>
                      </a:r>
                      <a:endParaRPr sz="10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고객 분류를 위한 정보 부족</a:t>
                      </a:r>
                      <a:endParaRPr sz="10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영업 및 마케팅 능력</a:t>
                      </a:r>
                      <a:endParaRPr sz="12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기존 진출 기업과의 영업 및 제휴 경쟁</a:t>
                      </a:r>
                      <a:endParaRPr sz="10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8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고객 층의 변화에 따른 新 유통 채널 필요성 대두</a:t>
                      </a:r>
                      <a:endParaRPr sz="10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8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신규 소비자 유치를 위한 마케팅의 필요성</a:t>
                      </a:r>
                      <a:endParaRPr sz="10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8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기존 소비자 유지를 위한 차별화의 필요성</a:t>
                      </a:r>
                      <a:endParaRPr sz="10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8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HRD</a:t>
                      </a:r>
                      <a:endParaRPr sz="12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신규 진출 분야인 와인 산업에 대한 노하우 부족</a:t>
                      </a:r>
                      <a:endParaRPr sz="1000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잠재 원인 분석</a:t>
            </a:r>
            <a:endParaRPr sz="14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7" name="Google Shape;147;p20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8" name="Google Shape;148;p20"/>
          <p:cNvGraphicFramePr/>
          <p:nvPr>
            <p:extLst>
              <p:ext uri="{D42A27DB-BD31-4B8C-83A1-F6EECF244321}">
                <p14:modId xmlns:p14="http://schemas.microsoft.com/office/powerpoint/2010/main" val="2390847652"/>
              </p:ext>
            </p:extLst>
          </p:nvPr>
        </p:nvGraphicFramePr>
        <p:xfrm>
          <a:off x="253113" y="419525"/>
          <a:ext cx="8637750" cy="4399725"/>
        </p:xfrm>
        <a:graphic>
          <a:graphicData uri="http://schemas.openxmlformats.org/drawingml/2006/table">
            <a:tbl>
              <a:tblPr>
                <a:noFill/>
                <a:tableStyleId>{5369E582-2BFA-4B59-A691-2CDFEB09828E}</a:tableStyleId>
              </a:tblPr>
              <a:tblGrid>
                <a:gridCol w="108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0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3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3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9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6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3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34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strike="noStrike" cap="none"/>
                        <a:t>잠재 원인</a:t>
                      </a:r>
                      <a:endParaRPr sz="1000" u="none" strike="noStrike" cap="none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데이터 수집 계획</a:t>
                      </a:r>
                      <a:endParaRPr sz="1200" u="none" strike="noStrike" cap="none"/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strike="noStrike" cap="none"/>
                        <a:t>데이터명</a:t>
                      </a:r>
                      <a:endParaRPr sz="1000" u="none" strike="noStrike" cap="none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strike="noStrike" cap="none"/>
                        <a:t>세부 데이터</a:t>
                      </a:r>
                      <a:endParaRPr sz="1000" u="none" strike="noStrike" cap="none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strike="noStrike" cap="none"/>
                        <a:t>속성</a:t>
                      </a:r>
                      <a:endParaRPr sz="1000" u="none" strike="noStrike" cap="none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strike="noStrike" cap="none"/>
                        <a:t>발생주기</a:t>
                      </a:r>
                      <a:endParaRPr sz="1000" u="none" strike="noStrike" cap="none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strike="noStrike" cap="none"/>
                        <a:t>수집방법</a:t>
                      </a:r>
                      <a:endParaRPr sz="1000" u="none" strike="noStrike" cap="none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strike="noStrike" cap="none"/>
                        <a:t>담당자</a:t>
                      </a:r>
                      <a:endParaRPr sz="1000" u="none" strike="noStrike" cap="none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strike="noStrike" cap="none"/>
                        <a:t>수집 가능성</a:t>
                      </a:r>
                      <a:endParaRPr sz="1000" u="none" strike="noStrike" cap="none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55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1100" b="1" u="none" strike="noStrike" cap="none" dirty="0"/>
                        <a:t>기존 와인 품질 및 등급</a:t>
                      </a:r>
                      <a:endParaRPr sz="11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b="1" u="none" strike="noStrike" cap="none" dirty="0"/>
                        <a:t>와인 기본 정보</a:t>
                      </a:r>
                      <a:endParaRPr sz="900" b="1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</a:rPr>
                        <a:t>가격, 용량,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</a:rPr>
                        <a:t>수입 원가,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</a:rPr>
                        <a:t>할인율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코르크 여부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strike="noStrike" cap="none"/>
                        <a:t>연속형</a:t>
                      </a:r>
                      <a:endParaRPr sz="9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strike="noStrike" cap="none"/>
                        <a:t>범주형</a:t>
                      </a:r>
                      <a:endParaRPr sz="9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strike="noStrike" cap="none"/>
                        <a:t>상시</a:t>
                      </a:r>
                      <a:endParaRPr sz="9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strike="noStrike" cap="none"/>
                        <a:t>DB 검색</a:t>
                      </a:r>
                      <a:endParaRPr sz="9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strike="noStrike" cap="none"/>
                        <a:t>홍길동</a:t>
                      </a:r>
                      <a:endParaRPr sz="9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strike="noStrike" cap="none" dirty="0" err="1"/>
                        <a:t>O</a:t>
                      </a:r>
                      <a:endParaRPr sz="900" u="none" strike="noStrike" cap="none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07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b="1" u="none" strike="noStrike" cap="none"/>
                        <a:t>와인 품질 분류 인자</a:t>
                      </a:r>
                      <a:endParaRPr sz="9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</a:rPr>
                        <a:t>고정 산도, 휘발성 산도,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</a:rPr>
                        <a:t>구연산,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밀도</a:t>
                      </a:r>
                      <a:endParaRPr sz="8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</a:rPr>
                        <a:t>잔류 설탕, 염화나트륨, 자유 이산화황,</a:t>
                      </a:r>
                      <a:endParaRPr sz="8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</a:rPr>
                        <a:t>총 이산화황,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</a:rPr>
                        <a:t>pH,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</a:rPr>
                        <a:t>칼륨 황산염, 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</a:rPr>
                        <a:t>알코올 도수</a:t>
                      </a:r>
                      <a:endParaRPr sz="8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strike="noStrike" cap="none"/>
                        <a:t>연속형</a:t>
                      </a:r>
                      <a:endParaRPr sz="9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strike="noStrike" cap="none"/>
                        <a:t>품목별</a:t>
                      </a:r>
                      <a:endParaRPr sz="9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strike="noStrike" cap="none"/>
                        <a:t>한국식품연구원 의뢰</a:t>
                      </a:r>
                      <a:endParaRPr sz="9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strike="noStrike" cap="none"/>
                        <a:t>홍길동</a:t>
                      </a:r>
                      <a:endParaRPr sz="9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strike="noStrike" cap="none"/>
                        <a:t>O</a:t>
                      </a:r>
                      <a:endParaRPr sz="900" u="none" strike="noStrike" cap="none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85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b="1" u="none" strike="noStrike" cap="none"/>
                        <a:t>전세계 와인 생산지 정보</a:t>
                      </a:r>
                      <a:endParaRPr sz="9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strike="noStrike" cap="none">
                          <a:solidFill>
                            <a:schemeClr val="dk1"/>
                          </a:solidFill>
                        </a:rPr>
                        <a:t>토양, 기후, 강수량, 일조량</a:t>
                      </a:r>
                      <a:endParaRPr sz="9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strike="noStrike" cap="none"/>
                        <a:t>비정형</a:t>
                      </a:r>
                      <a:endParaRPr sz="9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strike="noStrike" cap="none"/>
                        <a:t>연속형</a:t>
                      </a:r>
                      <a:endParaRPr sz="9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strike="noStrike" cap="none"/>
                        <a:t>계절별</a:t>
                      </a:r>
                      <a:endParaRPr sz="9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strike="noStrike" cap="none"/>
                        <a:t>와이너리</a:t>
                      </a:r>
                      <a:r>
                        <a:rPr lang="ko-KR" sz="900"/>
                        <a:t> </a:t>
                      </a:r>
                      <a:r>
                        <a:rPr lang="ko-KR" sz="900" u="none" strike="noStrike" cap="none"/>
                        <a:t>협조 요청, </a:t>
                      </a:r>
                      <a:endParaRPr sz="9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strike="noStrike" cap="none"/>
                        <a:t>인터넷 </a:t>
                      </a:r>
                      <a:r>
                        <a:rPr lang="ko-KR" sz="900"/>
                        <a:t>조사</a:t>
                      </a:r>
                      <a:endParaRPr sz="9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strike="noStrike" cap="none"/>
                        <a:t>홍길동</a:t>
                      </a:r>
                      <a:endParaRPr sz="900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strike="noStrike" cap="none"/>
                        <a:t>O</a:t>
                      </a:r>
                      <a:endParaRPr sz="900" u="none" strike="noStrike" cap="none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965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/>
                        <a:t>소비자 와인 선호도</a:t>
                      </a:r>
                      <a:endParaRPr sz="1100" b="1"/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b="1" u="none" strike="noStrike" cap="none"/>
                        <a:t>소비자</a:t>
                      </a:r>
                      <a:endParaRPr sz="900" b="1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b="1" u="none" strike="noStrike" cap="none"/>
                        <a:t>기본 정보</a:t>
                      </a:r>
                      <a:endParaRPr sz="900" b="1" u="none" strike="noStrike" cap="none"/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strike="noStrike" cap="none"/>
                        <a:t>성별</a:t>
                      </a:r>
                      <a:r>
                        <a:rPr lang="ko-KR" sz="900"/>
                        <a:t>, </a:t>
                      </a:r>
                      <a:r>
                        <a:rPr lang="ko-KR" sz="900" u="none" strike="noStrike" cap="none"/>
                        <a:t>연령</a:t>
                      </a:r>
                      <a:r>
                        <a:rPr lang="ko-KR" sz="900"/>
                        <a:t>, </a:t>
                      </a:r>
                      <a:r>
                        <a:rPr lang="ko-KR" sz="900" u="none" strike="noStrike" cap="none"/>
                        <a:t>지역</a:t>
                      </a:r>
                      <a:r>
                        <a:rPr lang="ko-KR" sz="900"/>
                        <a:t>, </a:t>
                      </a:r>
                      <a:r>
                        <a:rPr lang="ko-KR" sz="900" u="none" strike="noStrike" cap="none"/>
                        <a:t>직업</a:t>
                      </a:r>
                      <a:r>
                        <a:rPr lang="ko-KR" sz="900"/>
                        <a:t>, </a:t>
                      </a:r>
                      <a:r>
                        <a:rPr lang="ko-KR" sz="900" u="none" strike="noStrike" cap="none"/>
                        <a:t>소득 수준</a:t>
                      </a:r>
                      <a:endParaRPr sz="9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strike="noStrike" cap="none"/>
                        <a:t>결혼 여부</a:t>
                      </a:r>
                      <a:endParaRPr sz="900" u="none" strike="noStrike" cap="none"/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strike="noStrike" cap="none"/>
                        <a:t>범주형</a:t>
                      </a:r>
                      <a:endParaRPr sz="900" u="none" strike="noStrike" cap="none"/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strike="noStrike" cap="none"/>
                        <a:t>상시</a:t>
                      </a:r>
                      <a:endParaRPr sz="900" u="none" strike="noStrike" cap="none"/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strike="noStrike" cap="none"/>
                        <a:t>회원가입 및 주문정보, </a:t>
                      </a:r>
                      <a:r>
                        <a:rPr lang="ko-KR" sz="900" u="none" strike="noStrike" cap="none">
                          <a:solidFill>
                            <a:schemeClr val="dk1"/>
                          </a:solidFill>
                        </a:rPr>
                        <a:t>인터넷 설문조사</a:t>
                      </a:r>
                      <a:endParaRPr sz="9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strike="noStrike" cap="none"/>
                        <a:t>홍길동</a:t>
                      </a:r>
                      <a:endParaRPr sz="900" u="none" strike="noStrike" cap="none"/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strike="noStrike" cap="none"/>
                        <a:t>O</a:t>
                      </a:r>
                      <a:endParaRPr sz="900" u="none" strike="noStrike" cap="none"/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63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b="1" u="none" strike="noStrike" cap="none"/>
                        <a:t>소비자 와인 경험 정보</a:t>
                      </a:r>
                      <a:endParaRPr sz="900" b="1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strike="noStrike" cap="none">
                          <a:solidFill>
                            <a:schemeClr val="dk1"/>
                          </a:solidFill>
                        </a:rPr>
                        <a:t>음주 빈도, 음주 와인 수, 선호 맛,</a:t>
                      </a:r>
                      <a:endParaRPr sz="9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strike="noStrike" cap="none">
                          <a:solidFill>
                            <a:schemeClr val="dk1"/>
                          </a:solidFill>
                        </a:rPr>
                        <a:t>구매 와인 가격대, 구매 목적</a:t>
                      </a:r>
                      <a:endParaRPr sz="9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strike="noStrike" cap="none"/>
                        <a:t>범주형</a:t>
                      </a:r>
                      <a:endParaRPr sz="9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strike="noStrike" cap="none"/>
                        <a:t>비정형</a:t>
                      </a:r>
                      <a:endParaRPr sz="9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strike="noStrike" cap="none"/>
                        <a:t>상시</a:t>
                      </a:r>
                      <a:endParaRPr sz="9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strike="noStrike" cap="none"/>
                        <a:t>회원가입 및 주문정보, 인터넷 설문조사</a:t>
                      </a:r>
                      <a:endParaRPr sz="9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strike="noStrike" cap="none"/>
                        <a:t>홍길동</a:t>
                      </a:r>
                      <a:endParaRPr sz="9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strike="noStrike" cap="none" dirty="0" err="1"/>
                        <a:t>O</a:t>
                      </a:r>
                      <a:endParaRPr sz="900" u="none" strike="noStrike" cap="none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9" name="Google Shape;149;p20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잠재 원인 분석</a:t>
            </a:r>
            <a:endParaRPr sz="14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5" name="Google Shape;155;p21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6" name="Google Shape;156;p21"/>
          <p:cNvGraphicFramePr/>
          <p:nvPr/>
        </p:nvGraphicFramePr>
        <p:xfrm>
          <a:off x="253113" y="908013"/>
          <a:ext cx="8637750" cy="3344595"/>
        </p:xfrm>
        <a:graphic>
          <a:graphicData uri="http://schemas.openxmlformats.org/drawingml/2006/table">
            <a:tbl>
              <a:tblPr>
                <a:noFill/>
                <a:tableStyleId>{5369E582-2BFA-4B59-A691-2CDFEB09828E}</a:tableStyleId>
              </a:tblPr>
              <a:tblGrid>
                <a:gridCol w="108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0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3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3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9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6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3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189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strike="noStrike" cap="none"/>
                        <a:t>잠재 원인</a:t>
                      </a:r>
                      <a:endParaRPr sz="1000" u="none" strike="noStrike" cap="none"/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strike="noStrike" cap="none"/>
                        <a:t>데이터 수집 계획</a:t>
                      </a:r>
                      <a:endParaRPr sz="1200" u="none" strike="noStrike" cap="none"/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3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strike="noStrike" cap="none"/>
                        <a:t>데이터명</a:t>
                      </a:r>
                      <a:endParaRPr sz="1000" u="none" strike="noStrike" cap="none"/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strike="noStrike" cap="none"/>
                        <a:t>세부 데이터</a:t>
                      </a:r>
                      <a:endParaRPr sz="1000" u="none" strike="noStrike" cap="none"/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strike="noStrike" cap="none"/>
                        <a:t>속성</a:t>
                      </a:r>
                      <a:endParaRPr sz="1000" u="none" strike="noStrike" cap="none"/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strike="noStrike" cap="none"/>
                        <a:t>발생주기</a:t>
                      </a:r>
                      <a:endParaRPr sz="1000" u="none" strike="noStrike" cap="none"/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strike="noStrike" cap="none"/>
                        <a:t>수집방법</a:t>
                      </a:r>
                      <a:endParaRPr sz="1000" u="none" strike="noStrike" cap="none"/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strike="noStrike" cap="none"/>
                        <a:t>담당자</a:t>
                      </a:r>
                      <a:endParaRPr sz="1000" u="none" strike="noStrike" cap="none"/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strike="noStrike" cap="none"/>
                        <a:t>수집 가능성</a:t>
                      </a:r>
                      <a:endParaRPr sz="1000" u="none" strike="noStrike" cap="none"/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325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1100" b="1" u="none" strike="noStrike" cap="none"/>
                        <a:t>영업 및 마케팅 능력</a:t>
                      </a:r>
                      <a:endParaRPr sz="1100" b="1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b="1" u="none" strike="noStrike" cap="none"/>
                        <a:t>자사 영업 경쟁력</a:t>
                      </a:r>
                      <a:endParaRPr sz="900" b="1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 u="none" strike="noStrike" cap="none">
                          <a:solidFill>
                            <a:schemeClr val="dk1"/>
                          </a:solidFill>
                        </a:rPr>
                        <a:t>자사/타사 매출액,</a:t>
                      </a:r>
                      <a:endParaRPr sz="9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 u="none" strike="noStrike" cap="none">
                          <a:solidFill>
                            <a:schemeClr val="dk1"/>
                          </a:solidFill>
                        </a:rPr>
                        <a:t>영업 매장 수,</a:t>
                      </a:r>
                      <a:endParaRPr sz="9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 u="none" strike="noStrike" cap="none">
                          <a:solidFill>
                            <a:schemeClr val="dk1"/>
                          </a:solidFill>
                        </a:rPr>
                        <a:t>사원 수, </a:t>
                      </a:r>
                      <a:r>
                        <a:rPr lang="ko-KR" sz="900"/>
                        <a:t>제휴 </a:t>
                      </a:r>
                      <a:r>
                        <a:rPr lang="ko-KR" sz="900" u="none" strike="noStrike" cap="none"/>
                        <a:t>브랜드 수,</a:t>
                      </a:r>
                      <a:endParaRPr sz="9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strike="noStrike" cap="none"/>
                        <a:t>파트너쉽 수</a:t>
                      </a:r>
                      <a:endParaRPr sz="9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strike="noStrike" cap="none"/>
                        <a:t>연속형</a:t>
                      </a:r>
                      <a:endParaRPr sz="9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strike="noStrike" cap="none"/>
                        <a:t>범주형</a:t>
                      </a:r>
                      <a:endParaRPr sz="9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strike="noStrike" cap="none"/>
                        <a:t>분기별</a:t>
                      </a:r>
                      <a:endParaRPr sz="9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strike="noStrike" cap="none"/>
                        <a:t>재무제표, 실적 발표</a:t>
                      </a:r>
                      <a:endParaRPr sz="9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strike="noStrike" cap="none"/>
                        <a:t>홍길동</a:t>
                      </a:r>
                      <a:endParaRPr sz="9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strike="noStrike" cap="none"/>
                        <a:t>O</a:t>
                      </a:r>
                      <a:endParaRPr sz="9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27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b="1" u="none" strike="noStrike" cap="none"/>
                        <a:t>자사 마케팅 경쟁력</a:t>
                      </a:r>
                      <a:endParaRPr sz="900" b="1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strike="noStrike" cap="none">
                          <a:solidFill>
                            <a:schemeClr val="dk1"/>
                          </a:solidFill>
                        </a:rPr>
                        <a:t>선호 안주</a:t>
                      </a:r>
                      <a:endParaRPr sz="9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strike="noStrike" cap="none"/>
                        <a:t>비정형</a:t>
                      </a:r>
                      <a:endParaRPr sz="9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strike="noStrike" cap="none"/>
                        <a:t>분기별</a:t>
                      </a:r>
                      <a:endParaRPr sz="9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strike="noStrike" cap="none"/>
                        <a:t>인터넷 설문조사,</a:t>
                      </a:r>
                      <a:endParaRPr sz="9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strike="noStrike" cap="none"/>
                        <a:t>MOU 데이터</a:t>
                      </a:r>
                      <a:endParaRPr sz="9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strike="noStrike" cap="none"/>
                        <a:t>홍길동</a:t>
                      </a:r>
                      <a:endParaRPr sz="9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strike="noStrike" cap="none"/>
                        <a:t>O</a:t>
                      </a:r>
                      <a:endParaRPr sz="9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3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b="1" u="none" strike="noStrike" cap="none"/>
                        <a:t>고객 웹 방문기록</a:t>
                      </a:r>
                      <a:endParaRPr sz="900" b="1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 u="none" strike="noStrike" cap="none">
                          <a:solidFill>
                            <a:schemeClr val="dk1"/>
                          </a:solidFill>
                        </a:rPr>
                        <a:t>장, 단기 방문 고객 기록</a:t>
                      </a:r>
                      <a:endParaRPr sz="9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strike="noStrike" cap="none"/>
                        <a:t>연속형</a:t>
                      </a:r>
                      <a:endParaRPr sz="9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strike="noStrike" cap="none"/>
                        <a:t>상시</a:t>
                      </a:r>
                      <a:endParaRPr sz="9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strike="noStrike" cap="none"/>
                        <a:t>세션 분석</a:t>
                      </a:r>
                      <a:endParaRPr sz="9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strike="noStrike" cap="none"/>
                        <a:t>홍길동</a:t>
                      </a:r>
                      <a:endParaRPr sz="9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strike="noStrike" cap="none"/>
                        <a:t>O</a:t>
                      </a:r>
                      <a:endParaRPr sz="9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3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 u="none" strike="noStrike" cap="none">
                          <a:solidFill>
                            <a:schemeClr val="dk1"/>
                          </a:solidFill>
                        </a:rPr>
                        <a:t>방문 고객 장바구니</a:t>
                      </a:r>
                      <a:endParaRPr sz="9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strike="noStrike" cap="none"/>
                        <a:t>비정형</a:t>
                      </a:r>
                      <a:endParaRPr sz="9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strike="noStrike" cap="none"/>
                        <a:t>상시</a:t>
                      </a:r>
                      <a:endParaRPr sz="9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strike="noStrike" cap="none"/>
                        <a:t>세션 분석</a:t>
                      </a:r>
                      <a:endParaRPr sz="9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strike="noStrike" cap="none"/>
                        <a:t>홍길동</a:t>
                      </a:r>
                      <a:endParaRPr sz="9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strike="noStrike" cap="none"/>
                        <a:t>O</a:t>
                      </a:r>
                      <a:endParaRPr sz="9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1100" b="1" u="none" strike="noStrike" cap="none"/>
                        <a:t>HRD</a:t>
                      </a:r>
                      <a:endParaRPr sz="1100" b="1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 b="1" u="none" strike="noStrike" cap="none">
                          <a:solidFill>
                            <a:schemeClr val="dk1"/>
                          </a:solidFill>
                        </a:rPr>
                        <a:t>임직원</a:t>
                      </a:r>
                      <a:endParaRPr sz="9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b="1" u="none" strike="noStrike" cap="none">
                          <a:solidFill>
                            <a:schemeClr val="dk1"/>
                          </a:solidFill>
                        </a:rPr>
                        <a:t>교육 현황</a:t>
                      </a:r>
                      <a:endParaRPr sz="9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strike="noStrike" cap="none"/>
                        <a:t>교육 이수 시간,</a:t>
                      </a:r>
                      <a:endParaRPr sz="9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strike="noStrike" cap="none"/>
                        <a:t>교육 평가 점수 </a:t>
                      </a:r>
                      <a:endParaRPr sz="9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strike="noStrike" cap="none"/>
                        <a:t>연속형</a:t>
                      </a:r>
                      <a:endParaRPr sz="9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strike="noStrike" cap="none"/>
                        <a:t>분기별</a:t>
                      </a:r>
                      <a:endParaRPr sz="9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strike="noStrike" cap="none"/>
                        <a:t>인사과</a:t>
                      </a:r>
                      <a:endParaRPr sz="9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strike="noStrike" cap="none"/>
                        <a:t>홍길동</a:t>
                      </a:r>
                      <a:endParaRPr sz="9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strike="noStrike" cap="none"/>
                        <a:t>O</a:t>
                      </a:r>
                      <a:endParaRPr sz="9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7" name="Google Shape;157;p21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잠재 원인 분석</a:t>
            </a:r>
            <a:endParaRPr sz="14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3" name="Google Shape;163;p22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2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22"/>
          <p:cNvPicPr preferRelativeResize="0"/>
          <p:nvPr/>
        </p:nvPicPr>
        <p:blipFill rotWithShape="1">
          <a:blip r:embed="rId3">
            <a:alphaModFix/>
          </a:blip>
          <a:srcRect l="34484" t="13873" r="21790" b="11253"/>
          <a:stretch/>
        </p:blipFill>
        <p:spPr>
          <a:xfrm>
            <a:off x="4909625" y="966225"/>
            <a:ext cx="3906648" cy="326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47250" y="2987250"/>
            <a:ext cx="3672249" cy="1218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" name="Google Shape;167;p22"/>
          <p:cNvGrpSpPr/>
          <p:nvPr/>
        </p:nvGrpSpPr>
        <p:grpSpPr>
          <a:xfrm>
            <a:off x="169300" y="858642"/>
            <a:ext cx="4108216" cy="3392095"/>
            <a:chOff x="0" y="653238"/>
            <a:chExt cx="4357925" cy="3951188"/>
          </a:xfrm>
        </p:grpSpPr>
        <p:pic>
          <p:nvPicPr>
            <p:cNvPr id="168" name="Google Shape;168;p22"/>
            <p:cNvPicPr preferRelativeResize="0"/>
            <p:nvPr/>
          </p:nvPicPr>
          <p:blipFill rotWithShape="1">
            <a:blip r:embed="rId5">
              <a:alphaModFix/>
            </a:blip>
            <a:srcRect l="22986" t="12256" r="23790"/>
            <a:stretch/>
          </p:blipFill>
          <p:spPr>
            <a:xfrm>
              <a:off x="0" y="653238"/>
              <a:ext cx="4357925" cy="39511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" name="Google Shape;169;p22"/>
            <p:cNvSpPr/>
            <p:nvPr/>
          </p:nvSpPr>
          <p:spPr>
            <a:xfrm>
              <a:off x="49525" y="686275"/>
              <a:ext cx="768000" cy="169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2"/>
            <p:cNvSpPr txBox="1"/>
            <p:nvPr/>
          </p:nvSpPr>
          <p:spPr>
            <a:xfrm>
              <a:off x="91975" y="657925"/>
              <a:ext cx="580200" cy="22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ko-KR" sz="1000" b="1" i="0" u="none" strike="noStrike" cap="none" baseline="30000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SEGYE Inc.</a:t>
              </a:r>
              <a:endParaRPr sz="1000" b="1" i="0" u="none" strike="noStrike" cap="none" baseline="300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71" name="Google Shape;171;p22"/>
            <p:cNvSpPr/>
            <p:nvPr/>
          </p:nvSpPr>
          <p:spPr>
            <a:xfrm>
              <a:off x="49525" y="749875"/>
              <a:ext cx="106200" cy="106200"/>
            </a:xfrm>
            <a:prstGeom prst="su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72" name="Google Shape;172;p22"/>
          <p:cNvCxnSpPr/>
          <p:nvPr/>
        </p:nvCxnSpPr>
        <p:spPr>
          <a:xfrm>
            <a:off x="4572000" y="1157300"/>
            <a:ext cx="0" cy="32013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" name="Google Shape;173;p22"/>
          <p:cNvSpPr/>
          <p:nvPr/>
        </p:nvSpPr>
        <p:spPr>
          <a:xfrm>
            <a:off x="208950" y="4328349"/>
            <a:ext cx="4068600" cy="32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안주 맞춤형 와인 추천을 통한 차별화된 마케팅</a:t>
            </a:r>
            <a:endParaRPr sz="1400" b="1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4" name="Google Shape;174;p22"/>
          <p:cNvSpPr/>
          <p:nvPr/>
        </p:nvSpPr>
        <p:spPr>
          <a:xfrm>
            <a:off x="4909660" y="4326550"/>
            <a:ext cx="3906600" cy="33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회원가입 시 관심분야를 통해 고객 데이터 수집</a:t>
            </a:r>
            <a:endParaRPr sz="1400" b="1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2534400" y="421663"/>
            <a:ext cx="4075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웹페이지를 활용한 고객 데이터 수집</a:t>
            </a:r>
            <a:endParaRPr sz="1400" b="1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1898</Words>
  <Application>Microsoft Office PowerPoint</Application>
  <PresentationFormat>화면 슬라이드 쇼(16:9)</PresentationFormat>
  <Paragraphs>628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Arial</vt:lpstr>
      <vt:lpstr>Nanum Gothic</vt:lpstr>
      <vt:lpstr>Simple Light</vt:lpstr>
      <vt:lpstr>와인 추천 시스템 구축을 통한 매출 증대 방안  -와인 선택속성 데이터 분석을 기반으로-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와인 추천 시스템 구축을 통한 매출 증대 방안  -와인 선택속성 데이터 분석을 기반으로-</dc:title>
  <cp:lastModifiedBy>PIRL</cp:lastModifiedBy>
  <cp:revision>8</cp:revision>
  <dcterms:modified xsi:type="dcterms:W3CDTF">2019-05-17T05:25:39Z</dcterms:modified>
</cp:coreProperties>
</file>